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83" r:id="rId5"/>
    <p:sldId id="297" r:id="rId6"/>
    <p:sldId id="298" r:id="rId7"/>
    <p:sldId id="299" r:id="rId8"/>
    <p:sldId id="300" r:id="rId9"/>
    <p:sldId id="286" r:id="rId10"/>
    <p:sldId id="295" r:id="rId11"/>
    <p:sldId id="275" r:id="rId12"/>
    <p:sldId id="290" r:id="rId13"/>
    <p:sldId id="291" r:id="rId14"/>
    <p:sldId id="292" r:id="rId15"/>
    <p:sldId id="293" r:id="rId16"/>
    <p:sldId id="294" r:id="rId17"/>
    <p:sldId id="301" r:id="rId18"/>
    <p:sldId id="303" r:id="rId19"/>
    <p:sldId id="302" r:id="rId20"/>
    <p:sldId id="279" r:id="rId21"/>
    <p:sldId id="280" r:id="rId2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8394" autoAdjust="0"/>
  </p:normalViewPr>
  <p:slideViewPr>
    <p:cSldViewPr snapToGrid="0">
      <p:cViewPr varScale="1">
        <p:scale>
          <a:sx n="89" d="100"/>
          <a:sy n="89" d="100"/>
        </p:scale>
        <p:origin x="1428"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FD0644F-2FF3-4903-9CA9-8509D44BA1F4}" type="datetime1">
              <a:rPr lang="fr-FR" smtClean="0"/>
              <a:t>03/07/2023</a:t>
            </a:fld>
            <a:endParaRPr lang="fr-FR"/>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13BA463-A0CA-43DE-9FA4-89BDD055B6FB}" type="datetime1">
              <a:rPr lang="fr-FR" noProof="0" smtClean="0"/>
              <a:t>03/07/2023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fr-FR" noProof="0" smtClean="0"/>
              <a:t>‹N°›</a:t>
            </a:fld>
            <a:endParaRPr lang="fr-FR"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image de diapositive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a:t>
            </a:fld>
            <a:endParaRPr lang="fr-FR"/>
          </a:p>
        </p:txBody>
      </p:sp>
    </p:spTree>
    <p:extLst>
      <p:ext uri="{BB962C8B-B14F-4D97-AF65-F5344CB8AC3E}">
        <p14:creationId xmlns:p14="http://schemas.microsoft.com/office/powerpoint/2010/main" val="19246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Code : </a:t>
            </a:r>
          </a:p>
          <a:p>
            <a:endParaRPr lang="fr-FR" dirty="0"/>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selenium</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webdriver</a:t>
            </a:r>
            <a:endParaRPr lang="fr-FR" b="0" dirty="0">
              <a:solidFill>
                <a:srgbClr val="CCCCCC"/>
              </a:solidFill>
              <a:effectLst/>
              <a:latin typeface="Consolas" panose="020B0609020204030204" pitchFamily="49" charset="0"/>
            </a:endParaRPr>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selenium</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webdriver</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common</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by</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By</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time</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json</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pandas</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as</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pd</a:t>
            </a:r>
            <a:endParaRPr lang="fr-FR" b="0" dirty="0">
              <a:solidFill>
                <a:srgbClr val="CCCCCC"/>
              </a:solidFill>
              <a:effectLst/>
              <a:latin typeface="Consolas" panose="020B0609020204030204" pitchFamily="49" charset="0"/>
            </a:endParaRPr>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selenium_stealth</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stealth</a:t>
            </a:r>
            <a:endParaRPr lang="fr-FR" b="0" dirty="0">
              <a:solidFill>
                <a:srgbClr val="CCCCCC"/>
              </a:solidFill>
              <a:effectLst/>
              <a:latin typeface="Consolas" panose="020B0609020204030204" pitchFamily="49" charset="0"/>
            </a:endParaRPr>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os</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argparse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6A9955"/>
                </a:solidFill>
                <a:effectLst/>
                <a:latin typeface="Consolas" panose="020B0609020204030204" pitchFamily="49" charset="0"/>
              </a:rPr>
              <a:t># Install driver</a:t>
            </a:r>
            <a:endParaRPr lang="fr-FR" b="0" dirty="0">
              <a:solidFill>
                <a:srgbClr val="CCCCCC"/>
              </a:solidFill>
              <a:effectLst/>
              <a:latin typeface="Consolas" panose="020B0609020204030204" pitchFamily="49" charset="0"/>
            </a:endParaRPr>
          </a:p>
          <a:p>
            <a:r>
              <a:rPr lang="fr-FR" b="0" dirty="0" err="1">
                <a:solidFill>
                  <a:srgbClr val="9CDCFE"/>
                </a:solidFill>
                <a:effectLst/>
                <a:latin typeface="Consolas" panose="020B0609020204030204" pitchFamily="49" charset="0"/>
              </a:rPr>
              <a:t>chrome_options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webdriver</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ChromeOptions</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headless</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'--no-</a:t>
            </a:r>
            <a:r>
              <a:rPr lang="fr-FR" b="0" dirty="0" err="1">
                <a:solidFill>
                  <a:srgbClr val="CE9178"/>
                </a:solidFill>
                <a:effectLst/>
                <a:latin typeface="Consolas" panose="020B0609020204030204" pitchFamily="49" charset="0"/>
              </a:rPr>
              <a:t>sandbox</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disable</a:t>
            </a:r>
            <a:r>
              <a:rPr lang="fr-FR" b="0" dirty="0">
                <a:solidFill>
                  <a:srgbClr val="CE9178"/>
                </a:solidFill>
                <a:effectLst/>
                <a:latin typeface="Consolas" panose="020B0609020204030204" pitchFamily="49" charset="0"/>
              </a:rPr>
              <a:t>-dev-</a:t>
            </a:r>
            <a:r>
              <a:rPr lang="fr-FR" b="0" dirty="0" err="1">
                <a:solidFill>
                  <a:srgbClr val="CE9178"/>
                </a:solidFill>
                <a:effectLst/>
                <a:latin typeface="Consolas" panose="020B0609020204030204" pitchFamily="49" charset="0"/>
              </a:rPr>
              <a:t>shm</a:t>
            </a:r>
            <a:r>
              <a:rPr lang="fr-FR" b="0" dirty="0">
                <a:solidFill>
                  <a:srgbClr val="CE9178"/>
                </a:solidFill>
                <a:effectLst/>
                <a:latin typeface="Consolas" panose="020B0609020204030204" pitchFamily="49" charset="0"/>
              </a:rPr>
              <a:t>-usage'</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disable-logging</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"--host-</a:t>
            </a:r>
            <a:r>
              <a:rPr lang="fr-FR" b="0" dirty="0" err="1">
                <a:solidFill>
                  <a:srgbClr val="CE9178"/>
                </a:solidFill>
                <a:effectLst/>
                <a:latin typeface="Consolas" panose="020B0609020204030204" pitchFamily="49" charset="0"/>
              </a:rPr>
              <a:t>resolver</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rules</a:t>
            </a:r>
            <a:r>
              <a:rPr lang="fr-FR" b="0" dirty="0">
                <a:solidFill>
                  <a:srgbClr val="CE9178"/>
                </a:solidFill>
                <a:effectLst/>
                <a:latin typeface="Consolas" panose="020B0609020204030204" pitchFamily="49" charset="0"/>
              </a:rPr>
              <a:t>=MAP *.googleapis.com 127.0.0.1, MAP maps.googleapis.com 127.0.0.1"</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webdriver</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Chrome</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options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chrome_options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err="1">
                <a:solidFill>
                  <a:srgbClr val="DCDCAA"/>
                </a:solidFill>
                <a:effectLst/>
                <a:latin typeface="Consolas" panose="020B0609020204030204" pitchFamily="49" charset="0"/>
              </a:rPr>
              <a:t>stealth</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languages</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fr-FR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fr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vendor</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"Google Inc."</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platform</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"Win32"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webgl_vendor</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"Intel Inc."</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renderer</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"Intel Iris OpenGL Engine"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fix_hairline</a:t>
            </a:r>
            <a:r>
              <a:rPr lang="fr-FR" b="0" dirty="0">
                <a:solidFill>
                  <a:srgbClr val="D4D4D4"/>
                </a:solidFill>
                <a:effectLst/>
                <a:latin typeface="Consolas" panose="020B0609020204030204" pitchFamily="49" charset="0"/>
              </a:rPr>
              <a:t>=</a:t>
            </a:r>
            <a:r>
              <a:rPr lang="fr-FR" b="0" dirty="0" err="1">
                <a:solidFill>
                  <a:srgbClr val="569CD6"/>
                </a:solidFill>
                <a:effectLst/>
                <a:latin typeface="Consolas" panose="020B0609020204030204" pitchFamily="49" charset="0"/>
              </a:rPr>
              <a:t>True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err="1">
                <a:solidFill>
                  <a:srgbClr val="569CD6"/>
                </a:solidFill>
                <a:effectLst/>
                <a:latin typeface="Consolas" panose="020B0609020204030204" pitchFamily="49" charset="0"/>
              </a:rPr>
              <a:t>def</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scroll_to_end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#ici, on doit le répéter 3 fois pour arriver à la fin de la page. 2 secondes de pauses me paraissent suffisants et sont ok dans les tests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for</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i</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range</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.execute_script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window.scrollTo</a:t>
            </a:r>
            <a:r>
              <a:rPr lang="fr-FR" b="0" dirty="0">
                <a:solidFill>
                  <a:srgbClr val="CE9178"/>
                </a:solidFill>
                <a:effectLst/>
                <a:latin typeface="Consolas" panose="020B0609020204030204" pitchFamily="49" charset="0"/>
              </a:rPr>
              <a:t>(0,document.body.scrollHeight);"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sleep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2</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err="1">
                <a:solidFill>
                  <a:srgbClr val="569CD6"/>
                </a:solidFill>
                <a:effectLst/>
                <a:latin typeface="Consolas" panose="020B0609020204030204" pitchFamily="49" charset="0"/>
              </a:rPr>
              <a:t>def</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getSightings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exists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vérifier si le dossier existe déjà</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makedirs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le dossier s'il n'existe pas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#nombre d'URL d'observations trouvées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url_count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0</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Je choisi d'initialiser la variable </a:t>
            </a:r>
            <a:r>
              <a:rPr lang="fr-FR" b="0" dirty="0" err="1">
                <a:solidFill>
                  <a:srgbClr val="6A9955"/>
                </a:solidFill>
                <a:effectLst/>
                <a:latin typeface="Consolas" panose="020B0609020204030204" pitchFamily="49" charset="0"/>
              </a:rPr>
              <a:t>page_en_cours</a:t>
            </a:r>
            <a:r>
              <a:rPr lang="fr-FR" b="0" dirty="0">
                <a:solidFill>
                  <a:srgbClr val="6A9955"/>
                </a:solidFill>
                <a:effectLst/>
                <a:latin typeface="Consolas" panose="020B0609020204030204" pitchFamily="49" charset="0"/>
              </a:rPr>
              <a:t> à 0 et de faire l'incrémentation en début de boucle pour qu'on puisse avoir directement </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le nombre de pages dans lesquelles il a fallu chercher à la sortie du </a:t>
            </a:r>
            <a:r>
              <a:rPr lang="fr-FR" b="0" dirty="0" err="1">
                <a:solidFill>
                  <a:srgbClr val="6A9955"/>
                </a:solidFill>
                <a:effectLst/>
                <a:latin typeface="Consolas" panose="020B0609020204030204" pitchFamily="49" charset="0"/>
              </a:rPr>
              <a:t>while</a:t>
            </a:r>
            <a:r>
              <a:rPr lang="fr-FR" b="0" dirty="0">
                <a:solidFill>
                  <a:srgbClr val="6A9955"/>
                </a:solidFill>
                <a:effectLst/>
                <a:latin typeface="Consolas" panose="020B0609020204030204" pitchFamily="49" charset="0"/>
              </a:rPr>
              <a:t> (c'est restitué à l'utilisateur dans un print)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page_en_cours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page_debut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results_start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0</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#un set d'URLS, pour qu'il ne puisse pas y avoir de doublons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set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boucle </a:t>
            </a:r>
            <a:r>
              <a:rPr lang="fr-FR" b="0" dirty="0" err="1">
                <a:solidFill>
                  <a:srgbClr val="6A9955"/>
                </a:solidFill>
                <a:effectLst/>
                <a:latin typeface="Consolas" panose="020B0609020204030204" pitchFamily="49" charset="0"/>
              </a:rPr>
              <a:t>while</a:t>
            </a:r>
            <a:r>
              <a:rPr lang="fr-FR" b="0" dirty="0">
                <a:solidFill>
                  <a:srgbClr val="6A9955"/>
                </a:solidFill>
                <a:effectLst/>
                <a:latin typeface="Consolas" panose="020B0609020204030204" pitchFamily="49" charset="0"/>
              </a:rPr>
              <a:t> car on continue à aller chercher de nouvelles observations tant qu'on n'a pas atteint le nombre d'observations demandées </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(ou si on arrive à la page 10 pour ne pas faire de boucles infinies si il y a un pb - à enlever plus tard quand on voudra de grandes quantités de données)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while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url_count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&lt;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and</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page_en_cours</a:t>
            </a:r>
            <a:r>
              <a:rPr lang="fr-FR" b="0" dirty="0">
                <a:solidFill>
                  <a:srgbClr val="D4D4D4"/>
                </a:solidFill>
                <a:effectLst/>
                <a:latin typeface="Consolas" panose="020B0609020204030204" pitchFamily="49" charset="0"/>
              </a:rPr>
              <a:t>&lt;</a:t>
            </a:r>
            <a:r>
              <a:rPr lang="fr-FR" b="0" dirty="0">
                <a:solidFill>
                  <a:srgbClr val="B5CEA8"/>
                </a:solidFill>
                <a:effectLst/>
                <a:latin typeface="Consolas" panose="020B0609020204030204" pitchFamily="49" charset="0"/>
              </a:rPr>
              <a:t>10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page_en_cours</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#l'URL du site, avec id à remplacer par le taxon cherché, et la page en cours (ça commence par page 1)</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#exemple : 42184 : chevreuil européen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f</a:t>
            </a:r>
            <a:r>
              <a:rPr lang="fr-FR" b="0" dirty="0" err="1">
                <a:solidFill>
                  <a:srgbClr val="CE9178"/>
                </a:solidFill>
                <a:effectLst/>
                <a:latin typeface="Consolas" panose="020B0609020204030204" pitchFamily="49" charset="0"/>
              </a:rPr>
              <a:t>"https</a:t>
            </a:r>
            <a:r>
              <a:rPr lang="fr-FR" b="0" dirty="0">
                <a:solidFill>
                  <a:srgbClr val="CE9178"/>
                </a:solidFill>
                <a:effectLst/>
                <a:latin typeface="Consolas" panose="020B0609020204030204" pitchFamily="49" charset="0"/>
              </a:rPr>
              <a:t>://www.inaturalist.org/observations?page=</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page_en_cours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&amp;place_id=any&amp;taxon_id=</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id_taxon</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#le temps que la page finisse bien de se charger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sleep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10</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va jusqu'au bas de la page pour que toutes les </a:t>
            </a:r>
            <a:r>
              <a:rPr lang="fr-FR" b="0" dirty="0" err="1">
                <a:solidFill>
                  <a:srgbClr val="6A9955"/>
                </a:solidFill>
                <a:effectLst/>
                <a:latin typeface="Consolas" panose="020B0609020204030204" pitchFamily="49" charset="0"/>
              </a:rPr>
              <a:t>obs</a:t>
            </a:r>
            <a:r>
              <a:rPr lang="fr-FR" b="0" dirty="0">
                <a:solidFill>
                  <a:srgbClr val="6A9955"/>
                </a:solidFill>
                <a:effectLst/>
                <a:latin typeface="Consolas" panose="020B0609020204030204" pitchFamily="49" charset="0"/>
              </a:rPr>
              <a:t> de la page soient chargées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scroll_to_end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repère les éléments par XPATH (parce que c'est la seule méthode qui semble bien fonctionner :(   je fais un </a:t>
            </a:r>
            <a:r>
              <a:rPr lang="fr-FR" b="0" dirty="0" err="1">
                <a:solidFill>
                  <a:srgbClr val="6A9955"/>
                </a:solidFill>
                <a:effectLst/>
                <a:latin typeface="Consolas" panose="020B0609020204030204" pitchFamily="49" charset="0"/>
              </a:rPr>
              <a:t>try</a:t>
            </a:r>
            <a:r>
              <a:rPr lang="fr-FR" b="0" dirty="0">
                <a:solidFill>
                  <a:srgbClr val="6A9955"/>
                </a:solidFill>
                <a:effectLst/>
                <a:latin typeface="Consolas" panose="020B0609020204030204" pitchFamily="49" charset="0"/>
              </a:rPr>
              <a:t> au cas ou il y ait des problèmes)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elements_URLS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find_elements</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'//*[@id="result-grid"]/div//div/div/inat-taxon/span/a[3]'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#si pb on passe directement à la page suivante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continue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fait un </a:t>
            </a:r>
            <a:r>
              <a:rPr lang="fr-FR" b="0" dirty="0" err="1">
                <a:solidFill>
                  <a:srgbClr val="6A9955"/>
                </a:solidFill>
                <a:effectLst/>
                <a:latin typeface="Consolas" panose="020B0609020204030204" pitchFamily="49" charset="0"/>
              </a:rPr>
              <a:t>try</a:t>
            </a:r>
            <a:r>
              <a:rPr lang="fr-FR" b="0" dirty="0">
                <a:solidFill>
                  <a:srgbClr val="6A9955"/>
                </a:solidFill>
                <a:effectLst/>
                <a:latin typeface="Consolas" panose="020B0609020204030204" pitchFamily="49" charset="0"/>
              </a:rPr>
              <a:t> pour catcher le href au cas ou et on vérifie que notre href soit bien une url avec https://www.inaturalist.org/observations/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for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elements_URLS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'href'</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print(url)</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'https://www.inaturalist.org/observations'</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and</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url_count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&lt;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url_count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pass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totalResults</a:t>
            </a:r>
            <a:r>
              <a:rPr lang="fr-FR" b="0" dirty="0">
                <a:solidFill>
                  <a:srgbClr val="D4D4D4"/>
                </a:solidFill>
                <a:effectLst/>
                <a:latin typeface="Consolas" panose="020B0609020204030204" pitchFamily="49" charset="0"/>
              </a:rPr>
              <a:t>=</a:t>
            </a:r>
            <a:r>
              <a:rPr lang="fr-FR" b="0" dirty="0" err="1">
                <a:solidFill>
                  <a:srgbClr val="DCDCAA"/>
                </a:solidFill>
                <a:effectLst/>
                <a:latin typeface="Consolas" panose="020B0609020204030204" pitchFamily="49" charset="0"/>
              </a:rPr>
              <a:t>len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urls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569CD6"/>
                </a:solidFill>
                <a:effectLst/>
                <a:latin typeface="Consolas" panose="020B0609020204030204" pitchFamily="49" charset="0"/>
              </a:rPr>
              <a:t>f</a:t>
            </a:r>
            <a:r>
              <a:rPr lang="fr-FR" b="0" dirty="0" err="1">
                <a:solidFill>
                  <a:srgbClr val="CE9178"/>
                </a:solidFill>
                <a:effectLst/>
                <a:latin typeface="Consolas" panose="020B0609020204030204" pitchFamily="49" charset="0"/>
              </a:rPr>
              <a:t>"Found</a:t>
            </a:r>
            <a:r>
              <a:rPr lang="fr-FR" b="0" dirty="0">
                <a:solidFill>
                  <a:srgbClr val="CE9178"/>
                </a:solidFill>
                <a:effectLst/>
                <a:latin typeface="Consolas" panose="020B0609020204030204" pitchFamily="49" charset="0"/>
              </a:rPr>
              <a:t>: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totalResults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search</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results</a:t>
            </a:r>
            <a:r>
              <a:rPr lang="fr-FR" b="0" dirty="0">
                <a:solidFill>
                  <a:srgbClr val="CE9178"/>
                </a:solidFill>
                <a:effectLst/>
                <a:latin typeface="Consolas" panose="020B0609020204030204" pitchFamily="49" charset="0"/>
              </a:rPr>
              <a:t> in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page_en_cours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 pages. </a:t>
            </a:r>
            <a:r>
              <a:rPr lang="fr-FR" b="0" dirty="0" err="1">
                <a:solidFill>
                  <a:srgbClr val="CE9178"/>
                </a:solidFill>
                <a:effectLst/>
                <a:latin typeface="Consolas" panose="020B0609020204030204" pitchFamily="49" charset="0"/>
              </a:rPr>
              <a:t>Extracting</a:t>
            </a:r>
            <a:r>
              <a:rPr lang="fr-FR" b="0" dirty="0">
                <a:solidFill>
                  <a:srgbClr val="CE9178"/>
                </a:solidFill>
                <a:effectLst/>
                <a:latin typeface="Consolas" panose="020B0609020204030204" pitchFamily="49" charset="0"/>
              </a:rPr>
              <a:t> links </a:t>
            </a:r>
            <a:r>
              <a:rPr lang="fr-FR" b="0" dirty="0" err="1">
                <a:solidFill>
                  <a:srgbClr val="CE9178"/>
                </a:solidFill>
                <a:effectLst/>
                <a:latin typeface="Consolas" panose="020B0609020204030204" pitchFamily="49" charset="0"/>
              </a:rPr>
              <a:t>from</a:t>
            </a:r>
            <a:r>
              <a:rPr lang="fr-FR" b="0" dirty="0">
                <a:solidFill>
                  <a:srgbClr val="CE9178"/>
                </a:solidFill>
                <a:effectLst/>
                <a:latin typeface="Consolas" panose="020B0609020204030204" pitchFamily="49" charset="0"/>
              </a:rPr>
              <a:t>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results_start</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totalResults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for</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urls</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sleep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5</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id_observation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a:t>
            </a:r>
            <a:r>
              <a:rPr lang="fr-FR" b="0" dirty="0" err="1">
                <a:solidFill>
                  <a:srgbClr val="CCCCCC"/>
                </a:solidFill>
                <a:effectLst/>
                <a:latin typeface="Consolas" panose="020B0609020204030204" pitchFamily="49" charset="0"/>
              </a:rPr>
              <a:t>.split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img</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'//*[@id="ObservationShow"]/div[1]/div/div[2]/div/div/div/div[1]/div/div/div//div/div/div/img'</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img</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'src'</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"image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'//*[@id="ObservationShow"]/div[1]/div/div[1]/div[1]/div/span[2]'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DCDCAA"/>
                </a:solidFill>
                <a:effectLst/>
                <a:latin typeface="Consolas" panose="020B0609020204030204" pitchFamily="49" charset="0"/>
              </a:rPr>
              <a:t>split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quality_grade</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'//*[@id="activity_identification_503f15d9-ff92-4ed7-8703-5a3ec01fa079"]/div[2]/div[2]/div/div/div[2]/span/a[2]'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rank</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'//*[@id="ObservationShow"]/div[1]/div/div[3]/div[2]/div[1]/div/div/div[2]/span[1]/a[2]/text()'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t>
            </a:r>
            <a:r>
              <a:rPr lang="fr-FR" b="0" dirty="0" err="1">
                <a:solidFill>
                  <a:srgbClr val="6A9955"/>
                </a:solidFill>
                <a:effectLst/>
                <a:latin typeface="Consolas" panose="020B0609020204030204" pitchFamily="49" charset="0"/>
              </a:rPr>
              <a:t>taxon_name</a:t>
            </a:r>
            <a:r>
              <a:rPr lang="fr-FR" b="0" dirty="0">
                <a:solidFill>
                  <a:srgbClr val="6A9955"/>
                </a:solidFill>
                <a:effectLst/>
                <a:latin typeface="Consolas" panose="020B0609020204030204" pitchFamily="49" charset="0"/>
              </a:rPr>
              <a:t> = </a:t>
            </a:r>
            <a:r>
              <a:rPr lang="fr-FR" b="0" dirty="0" err="1">
                <a:solidFill>
                  <a:srgbClr val="6A9955"/>
                </a:solidFill>
                <a:effectLst/>
                <a:latin typeface="Consolas" panose="020B0609020204030204" pitchFamily="49" charset="0"/>
              </a:rPr>
              <a:t>rank.text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taxon_name</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'//*[@id="ObservationShow"]/div[1]/div/div[2]/div/div/div/div[2]/div[1]/div[2]/div[2]/div[1]/a'</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user_login</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'//*[@id="ObservationShow"]/div[1]/div/div[2]/div/div/div/div[2]/div[2]/div[1]/span[2]'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"title"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strptime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"%Y-%m-</a:t>
            </a:r>
            <a:r>
              <a:rPr lang="fr-FR" b="0" dirty="0">
                <a:solidFill>
                  <a:srgbClr val="569CD6"/>
                </a:solidFill>
                <a:effectLst/>
                <a:latin typeface="Consolas" panose="020B0609020204030204" pitchFamily="49" charset="0"/>
              </a:rPr>
              <a:t>%</a:t>
            </a:r>
            <a:r>
              <a:rPr lang="fr-FR" b="0" dirty="0" err="1">
                <a:solidFill>
                  <a:srgbClr val="569CD6"/>
                </a:solidFill>
                <a:effectLst/>
                <a:latin typeface="Consolas" panose="020B0609020204030204" pitchFamily="49" charset="0"/>
              </a:rPr>
              <a:t>d</a:t>
            </a:r>
            <a:r>
              <a:rPr lang="fr-FR" b="0" dirty="0" err="1">
                <a:solidFill>
                  <a:srgbClr val="CE9178"/>
                </a:solidFill>
                <a:effectLst/>
                <a:latin typeface="Consolas" panose="020B0609020204030204" pitchFamily="49" charset="0"/>
              </a:rPr>
              <a:t>T%H</a:t>
            </a:r>
            <a:r>
              <a:rPr lang="fr-FR" b="0" dirty="0">
                <a:solidFill>
                  <a:srgbClr val="CE9178"/>
                </a:solidFill>
                <a:effectLst/>
                <a:latin typeface="Consolas" panose="020B0609020204030204" pitchFamily="49" charset="0"/>
              </a:rPr>
              <a:t>:%M:%</a:t>
            </a:r>
            <a:r>
              <a:rPr lang="fr-FR" b="0" dirty="0" err="1">
                <a:solidFill>
                  <a:srgbClr val="CE9178"/>
                </a:solidFill>
                <a:effectLst/>
                <a:latin typeface="Consolas" panose="020B0609020204030204" pitchFamily="49" charset="0"/>
              </a:rPr>
              <a:t>S%z</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annee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year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mois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month</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jour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day</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annee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mois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jour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"date :"</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btn_details</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'/html/body/div[1]/div[2]/div/div/div[1]/div/div[2]/div/div/div/div[2]/div[3]/div[2]/div[2]/div/</a:t>
            </a:r>
            <a:r>
              <a:rPr lang="fr-FR" b="0" dirty="0" err="1">
                <a:solidFill>
                  <a:srgbClr val="CE9178"/>
                </a:solidFill>
                <a:effectLst/>
                <a:latin typeface="Consolas" panose="020B0609020204030204" pitchFamily="49" charset="0"/>
              </a:rPr>
              <a:t>button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btn_details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click</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'/html//div[2]/div[3]/div[2]/div[2]/div/</a:t>
            </a:r>
            <a:r>
              <a:rPr lang="fr-FR" b="0" dirty="0" err="1">
                <a:solidFill>
                  <a:srgbClr val="CE9178"/>
                </a:solidFill>
                <a:effectLst/>
                <a:latin typeface="Consolas" panose="020B0609020204030204" pitchFamily="49" charset="0"/>
              </a:rPr>
              <a:t>ul</a:t>
            </a:r>
            <a:r>
              <a:rPr lang="fr-FR" b="0" dirty="0">
                <a:solidFill>
                  <a:srgbClr val="CE9178"/>
                </a:solidFill>
                <a:effectLst/>
                <a:latin typeface="Consolas" panose="020B0609020204030204" pitchFamily="49" charset="0"/>
              </a:rPr>
              <a:t>/li/div/div[1]/div[1]/</a:t>
            </a:r>
            <a:r>
              <a:rPr lang="fr-FR" b="0" dirty="0" err="1">
                <a:solidFill>
                  <a:srgbClr val="CE9178"/>
                </a:solidFill>
                <a:effectLst/>
                <a:latin typeface="Consolas" panose="020B0609020204030204" pitchFamily="49" charset="0"/>
              </a:rPr>
              <a:t>span</a:t>
            </a:r>
            <a:r>
              <a:rPr lang="fr-FR" b="0" dirty="0">
                <a:solidFill>
                  <a:srgbClr val="CE9178"/>
                </a:solidFill>
                <a:effectLst/>
                <a:latin typeface="Consolas" panose="020B0609020204030204" pitchFamily="49" charset="0"/>
              </a:rPr>
              <a:t>[2]'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float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latitude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'/html//div[2]/div[3]/div[2]/div[2]/div/</a:t>
            </a:r>
            <a:r>
              <a:rPr lang="fr-FR" b="0" dirty="0" err="1">
                <a:solidFill>
                  <a:srgbClr val="CE9178"/>
                </a:solidFill>
                <a:effectLst/>
                <a:latin typeface="Consolas" panose="020B0609020204030204" pitchFamily="49" charset="0"/>
              </a:rPr>
              <a:t>ul</a:t>
            </a:r>
            <a:r>
              <a:rPr lang="fr-FR" b="0" dirty="0">
                <a:solidFill>
                  <a:srgbClr val="CE9178"/>
                </a:solidFill>
                <a:effectLst/>
                <a:latin typeface="Consolas" panose="020B0609020204030204" pitchFamily="49" charset="0"/>
              </a:rPr>
              <a:t>/li/div/div[1]/div[2]/</a:t>
            </a:r>
            <a:r>
              <a:rPr lang="fr-FR" b="0" dirty="0" err="1">
                <a:solidFill>
                  <a:srgbClr val="CE9178"/>
                </a:solidFill>
                <a:effectLst/>
                <a:latin typeface="Consolas" panose="020B0609020204030204" pitchFamily="49" charset="0"/>
              </a:rPr>
              <a:t>span</a:t>
            </a:r>
            <a:r>
              <a:rPr lang="fr-FR" b="0" dirty="0">
                <a:solidFill>
                  <a:srgbClr val="CE9178"/>
                </a:solidFill>
                <a:effectLst/>
                <a:latin typeface="Consolas" panose="020B0609020204030204" pitchFamily="49" charset="0"/>
              </a:rPr>
              <a:t>[2]'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float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longitude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"latitude, longitude :"</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tab</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id_observation</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uri</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observed_on_details</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'date'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day</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jour</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month</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mois</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year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annee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quality_grade</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'taxon'</a:t>
            </a:r>
            <a:r>
              <a:rPr lang="fr-FR" b="0" dirty="0">
                <a:solidFill>
                  <a:srgbClr val="CCCCCC"/>
                </a:solidFill>
                <a:effectLst/>
                <a:latin typeface="Consolas" panose="020B0609020204030204" pitchFamily="49" charset="0"/>
              </a:rPr>
              <a:t> : {</a:t>
            </a:r>
            <a:r>
              <a:rPr lang="fr-FR" b="0" dirty="0">
                <a:solidFill>
                  <a:srgbClr val="CE9178"/>
                </a:solidFill>
                <a:effectLst/>
                <a:latin typeface="Consolas" panose="020B0609020204030204" pitchFamily="49" charset="0"/>
              </a:rPr>
              <a:t>'id'</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name</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default_photo</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'user'</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'login'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latitude'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longitude'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tab</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observations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append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tab</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#description : </a:t>
            </a:r>
            <a:r>
              <a:rPr lang="fr-FR" b="0" dirty="0" err="1">
                <a:solidFill>
                  <a:srgbClr val="6A9955"/>
                </a:solidFill>
                <a:effectLst/>
                <a:latin typeface="Consolas" panose="020B0609020204030204" pitchFamily="49" charset="0"/>
              </a:rPr>
              <a:t>xpath</a:t>
            </a:r>
            <a:r>
              <a:rPr lang="fr-FR" b="0" dirty="0">
                <a:solidFill>
                  <a:srgbClr val="6A9955"/>
                </a:solidFill>
                <a:effectLst/>
                <a:latin typeface="Consolas" panose="020B0609020204030204" pitchFamily="49" charset="0"/>
              </a:rPr>
              <a:t> :  //*[@id="ObservationShow"]/div[1]/div/div[3]/div[1]/div[1]/div/div/span/p</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observation avec un exemple : https://www.inaturalist.org/observations/162695787</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"FIN DE LA BOUCLE"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quit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exists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vérifier si le dossier existe déjà</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makedirs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le dossier s'il n'existe pas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timestamp</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now</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strftime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'%Y-%m-</a:t>
            </a:r>
            <a:r>
              <a:rPr lang="fr-FR" b="0" dirty="0">
                <a:solidFill>
                  <a:srgbClr val="569CD6"/>
                </a:solidFill>
                <a:effectLst/>
                <a:latin typeface="Consolas" panose="020B0609020204030204" pitchFamily="49" charset="0"/>
              </a:rPr>
              <a:t>%</a:t>
            </a:r>
            <a:r>
              <a:rPr lang="fr-FR" b="0" dirty="0" err="1">
                <a:solidFill>
                  <a:srgbClr val="569CD6"/>
                </a:solidFill>
                <a:effectLst/>
                <a:latin typeface="Consolas" panose="020B0609020204030204" pitchFamily="49" charset="0"/>
              </a:rPr>
              <a:t>d</a:t>
            </a:r>
            <a:r>
              <a:rPr lang="fr-FR" b="0" dirty="0" err="1">
                <a:solidFill>
                  <a:srgbClr val="CE9178"/>
                </a:solidFill>
                <a:effectLst/>
                <a:latin typeface="Consolas" panose="020B0609020204030204" pitchFamily="49" charset="0"/>
              </a:rPr>
              <a:t>_%H</a:t>
            </a:r>
            <a:r>
              <a:rPr lang="fr-FR" b="0" dirty="0">
                <a:solidFill>
                  <a:srgbClr val="CE9178"/>
                </a:solidFill>
                <a:effectLst/>
                <a:latin typeface="Consolas" panose="020B0609020204030204" pitchFamily="49" charset="0"/>
              </a:rPr>
              <a:t>-%M-%S-</a:t>
            </a:r>
            <a:r>
              <a:rPr lang="fr-FR" b="0" dirty="0">
                <a:solidFill>
                  <a:srgbClr val="569CD6"/>
                </a:solidFill>
                <a:effectLst/>
                <a:latin typeface="Consolas" panose="020B0609020204030204" pitchFamily="49" charset="0"/>
              </a:rPr>
              <a:t>%f</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Extraction_inaturalist_webscrapping</a:t>
            </a:r>
            <a:r>
              <a:rPr lang="fr-FR" b="0" dirty="0">
                <a:solidFill>
                  <a:srgbClr val="CE9178"/>
                </a:solidFill>
                <a:effectLst/>
                <a:latin typeface="Consolas" panose="020B0609020204030204" pitchFamily="49" charset="0"/>
              </a:rPr>
              <a:t>_</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json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CDCAA"/>
                </a:solidFill>
                <a:effectLst/>
                <a:latin typeface="Consolas" panose="020B0609020204030204" pitchFamily="49" charset="0"/>
              </a:rPr>
              <a:t>format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timestamp</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join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 Enregistrer les données dans un fichier JSON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with</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open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as</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f</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json</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dump</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f</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__</a:t>
            </a:r>
            <a:r>
              <a:rPr lang="fr-FR" b="0" dirty="0" err="1">
                <a:solidFill>
                  <a:srgbClr val="9CDCFE"/>
                </a:solidFill>
                <a:effectLst/>
                <a:latin typeface="Consolas" panose="020B0609020204030204" pitchFamily="49" charset="0"/>
              </a:rPr>
              <a:t>name</a:t>
            </a:r>
            <a:r>
              <a:rPr lang="fr-FR" b="0" dirty="0">
                <a:solidFill>
                  <a:srgbClr val="9CDCFE"/>
                </a:solidFill>
                <a:effectLst/>
                <a:latin typeface="Consolas" panose="020B0609020204030204" pitchFamily="49" charset="0"/>
              </a:rPr>
              <a:t>__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"__main__"</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un objet </a:t>
            </a:r>
            <a:r>
              <a:rPr lang="fr-FR" b="0" dirty="0" err="1">
                <a:solidFill>
                  <a:srgbClr val="6A9955"/>
                </a:solidFill>
                <a:effectLst/>
                <a:latin typeface="Consolas" panose="020B0609020204030204" pitchFamily="49" charset="0"/>
              </a:rPr>
              <a:t>ArgumentParser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argparse</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ArgumentParser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Ajouter un argument '--input'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id_taxon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'Code du taxon a extraire'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page_debut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'Page de </a:t>
            </a:r>
            <a:r>
              <a:rPr lang="fr-FR" b="0" dirty="0" err="1">
                <a:solidFill>
                  <a:srgbClr val="CE9178"/>
                </a:solidFill>
                <a:effectLst/>
                <a:latin typeface="Consolas" panose="020B0609020204030204" pitchFamily="49" charset="0"/>
              </a:rPr>
              <a:t>debut</a:t>
            </a:r>
            <a:r>
              <a:rPr lang="fr-FR" b="0" dirty="0">
                <a:solidFill>
                  <a:srgbClr val="CE9178"/>
                </a:solidFill>
                <a:effectLst/>
                <a:latin typeface="Consolas" panose="020B0609020204030204" pitchFamily="49" charset="0"/>
              </a:rPr>
              <a:t> de l</a:t>
            </a:r>
            <a:r>
              <a:rPr lang="fr-FR" b="0" dirty="0">
                <a:solidFill>
                  <a:srgbClr val="D7BA7D"/>
                </a:solidFill>
                <a:effectLst/>
                <a:latin typeface="Consolas" panose="020B0609020204030204" pitchFamily="49" charset="0"/>
              </a:rPr>
              <a:t>\'</a:t>
            </a:r>
            <a:r>
              <a:rPr lang="fr-FR" b="0" dirty="0">
                <a:solidFill>
                  <a:srgbClr val="CE9178"/>
                </a:solidFill>
                <a:effectLst/>
                <a:latin typeface="Consolas" panose="020B0609020204030204" pitchFamily="49" charset="0"/>
              </a:rPr>
              <a:t>extraction'</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nb_obs_total</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'Nb observations total a extraire'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nom_dossier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'Dossier output'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Analyser les arguments de la ligne de commande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args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parse_args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Récupérer la valeur de l'argument '--input'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.id_taxon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.nom_dossier</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getSightings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t>
            </a:r>
            <a:r>
              <a:rPr lang="fr-FR" b="0" dirty="0" err="1">
                <a:solidFill>
                  <a:srgbClr val="6A9955"/>
                </a:solidFill>
                <a:effectLst/>
                <a:latin typeface="Consolas" panose="020B0609020204030204" pitchFamily="49" charset="0"/>
              </a:rPr>
              <a:t>getSightings</a:t>
            </a:r>
            <a:r>
              <a:rPr lang="fr-FR" b="0" dirty="0">
                <a:solidFill>
                  <a:srgbClr val="6A9955"/>
                </a:solidFill>
                <a:effectLst/>
                <a:latin typeface="Consolas" panose="020B0609020204030204" pitchFamily="49" charset="0"/>
              </a:rPr>
              <a:t>(42184,1,5,'.\</a:t>
            </a:r>
            <a:r>
              <a:rPr lang="fr-FR" b="0" dirty="0" err="1">
                <a:solidFill>
                  <a:srgbClr val="6A9955"/>
                </a:solidFill>
                <a:effectLst/>
                <a:latin typeface="Consolas" panose="020B0609020204030204" pitchFamily="49" charset="0"/>
              </a:rPr>
              <a:t>Extract_files_webscraping</a:t>
            </a:r>
            <a:r>
              <a:rPr lang="fr-FR" b="0" dirty="0">
                <a:solidFill>
                  <a:srgbClr val="6A9955"/>
                </a:solidFill>
                <a:effectLst/>
                <a:latin typeface="Consolas" panose="020B0609020204030204" pitchFamily="49" charset="0"/>
              </a:rPr>
              <a: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#chevreuil : 42184</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#éléphant de Savane d'Afrique : 43694</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6A9955"/>
                </a:solidFill>
                <a:effectLst/>
                <a:latin typeface="Consolas" panose="020B0609020204030204" pitchFamily="49" charset="0"/>
              </a:rPr>
              <a:t># 16/06: python extraction_inaturalist_webscraping_V4.py --</a:t>
            </a:r>
            <a:r>
              <a:rPr lang="fr-FR" b="0" dirty="0" err="1">
                <a:solidFill>
                  <a:srgbClr val="6A9955"/>
                </a:solidFill>
                <a:effectLst/>
                <a:latin typeface="Consolas" panose="020B0609020204030204" pitchFamily="49" charset="0"/>
              </a:rPr>
              <a:t>id_taxon</a:t>
            </a:r>
            <a:r>
              <a:rPr lang="fr-FR" b="0" dirty="0">
                <a:solidFill>
                  <a:srgbClr val="6A9955"/>
                </a:solidFill>
                <a:effectLst/>
                <a:latin typeface="Consolas" panose="020B0609020204030204" pitchFamily="49" charset="0"/>
              </a:rPr>
              <a:t> 42184 --</a:t>
            </a:r>
            <a:r>
              <a:rPr lang="fr-FR" b="0" dirty="0" err="1">
                <a:solidFill>
                  <a:srgbClr val="6A9955"/>
                </a:solidFill>
                <a:effectLst/>
                <a:latin typeface="Consolas" panose="020B0609020204030204" pitchFamily="49" charset="0"/>
              </a:rPr>
              <a:t>page_debut</a:t>
            </a:r>
            <a:r>
              <a:rPr lang="fr-FR" b="0" dirty="0">
                <a:solidFill>
                  <a:srgbClr val="6A9955"/>
                </a:solidFill>
                <a:effectLst/>
                <a:latin typeface="Consolas" panose="020B0609020204030204" pitchFamily="49" charset="0"/>
              </a:rPr>
              <a:t> 1 --</a:t>
            </a:r>
            <a:r>
              <a:rPr lang="fr-FR" b="0" dirty="0" err="1">
                <a:solidFill>
                  <a:srgbClr val="6A9955"/>
                </a:solidFill>
                <a:effectLst/>
                <a:latin typeface="Consolas" panose="020B0609020204030204" pitchFamily="49" charset="0"/>
              </a:rPr>
              <a:t>nb_obs_total</a:t>
            </a:r>
            <a:r>
              <a:rPr lang="fr-FR" b="0" dirty="0">
                <a:solidFill>
                  <a:srgbClr val="6A9955"/>
                </a:solidFill>
                <a:effectLst/>
                <a:latin typeface="Consolas" panose="020B0609020204030204" pitchFamily="49" charset="0"/>
              </a:rPr>
              <a:t> 15 --</a:t>
            </a:r>
            <a:r>
              <a:rPr lang="fr-FR" b="0" dirty="0" err="1">
                <a:solidFill>
                  <a:srgbClr val="6A9955"/>
                </a:solidFill>
                <a:effectLst/>
                <a:latin typeface="Consolas" panose="020B0609020204030204" pitchFamily="49" charset="0"/>
              </a:rPr>
              <a:t>nom_dossier</a:t>
            </a:r>
            <a:r>
              <a:rPr lang="fr-FR" b="0" dirty="0">
                <a:solidFill>
                  <a:srgbClr val="6A9955"/>
                </a:solidFill>
                <a:effectLst/>
                <a:latin typeface="Consolas" panose="020B0609020204030204" pitchFamily="49" charset="0"/>
              </a:rPr>
              <a:t> C:\Users\Pauline\Documents\Formation\RNCP\Bloc1\Data\A_TRAITER\WEBSCRAPING</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6A9955"/>
                </a:solidFill>
                <a:effectLst/>
                <a:latin typeface="Consolas" panose="020B0609020204030204" pitchFamily="49" charset="0"/>
              </a:rPr>
              <a:t># C:\Users\Pauline\Documents\Formation\RNCP\Bloc1\Scripts_python python extraction_inaturalist_webscraping_V4.py --</a:t>
            </a:r>
            <a:r>
              <a:rPr lang="fr-FR" b="0" dirty="0" err="1">
                <a:solidFill>
                  <a:srgbClr val="6A9955"/>
                </a:solidFill>
                <a:effectLst/>
                <a:latin typeface="Consolas" panose="020B0609020204030204" pitchFamily="49" charset="0"/>
              </a:rPr>
              <a:t>id_taxon</a:t>
            </a:r>
            <a:r>
              <a:rPr lang="fr-FR" b="0" dirty="0">
                <a:solidFill>
                  <a:srgbClr val="6A9955"/>
                </a:solidFill>
                <a:effectLst/>
                <a:latin typeface="Consolas" panose="020B0609020204030204" pitchFamily="49" charset="0"/>
              </a:rPr>
              <a:t> 42184 --</a:t>
            </a:r>
            <a:r>
              <a:rPr lang="fr-FR" b="0" dirty="0" err="1">
                <a:solidFill>
                  <a:srgbClr val="6A9955"/>
                </a:solidFill>
                <a:effectLst/>
                <a:latin typeface="Consolas" panose="020B0609020204030204" pitchFamily="49" charset="0"/>
              </a:rPr>
              <a:t>page_debut</a:t>
            </a:r>
            <a:r>
              <a:rPr lang="fr-FR" b="0" dirty="0">
                <a:solidFill>
                  <a:srgbClr val="6A9955"/>
                </a:solidFill>
                <a:effectLst/>
                <a:latin typeface="Consolas" panose="020B0609020204030204" pitchFamily="49" charset="0"/>
              </a:rPr>
              <a:t> 1 --</a:t>
            </a:r>
            <a:r>
              <a:rPr lang="fr-FR" b="0" dirty="0" err="1">
                <a:solidFill>
                  <a:srgbClr val="6A9955"/>
                </a:solidFill>
                <a:effectLst/>
                <a:latin typeface="Consolas" panose="020B0609020204030204" pitchFamily="49" charset="0"/>
              </a:rPr>
              <a:t>nb_obs_total</a:t>
            </a:r>
            <a:r>
              <a:rPr lang="fr-FR" b="0" dirty="0">
                <a:solidFill>
                  <a:srgbClr val="6A9955"/>
                </a:solidFill>
                <a:effectLst/>
                <a:latin typeface="Consolas" panose="020B0609020204030204" pitchFamily="49" charset="0"/>
              </a:rPr>
              <a:t> 15 --</a:t>
            </a:r>
            <a:r>
              <a:rPr lang="fr-FR" b="0" dirty="0" err="1">
                <a:solidFill>
                  <a:srgbClr val="6A9955"/>
                </a:solidFill>
                <a:effectLst/>
                <a:latin typeface="Consolas" panose="020B0609020204030204" pitchFamily="49" charset="0"/>
              </a:rPr>
              <a:t>nom_dossier</a:t>
            </a:r>
            <a:r>
              <a:rPr lang="fr-FR" b="0" dirty="0">
                <a:solidFill>
                  <a:srgbClr val="6A9955"/>
                </a:solidFill>
                <a:effectLst/>
                <a:latin typeface="Consolas" panose="020B0609020204030204" pitchFamily="49" charset="0"/>
              </a:rPr>
              <a:t> C:\Users\Pauline\Documents\Formation\RNCP\Bloc1\Data\A_TRAITER\WEBSCRAPING</a:t>
            </a:r>
            <a:endParaRPr lang="fr-FR"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11</a:t>
            </a:fld>
            <a:endParaRPr lang="fr-FR" noProof="0"/>
          </a:p>
        </p:txBody>
      </p:sp>
    </p:spTree>
    <p:extLst>
      <p:ext uri="{BB962C8B-B14F-4D97-AF65-F5344CB8AC3E}">
        <p14:creationId xmlns:p14="http://schemas.microsoft.com/office/powerpoint/2010/main" val="3423193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requests</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json</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os</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time</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numpy</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as</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np</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sys</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argparse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err="1">
                <a:solidFill>
                  <a:srgbClr val="569CD6"/>
                </a:solidFill>
                <a:effectLst/>
                <a:latin typeface="Consolas" panose="020B0609020204030204" pitchFamily="49" charset="0"/>
              </a:rPr>
              <a:t>def</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getObservations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nb_obs_recuperees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0</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while</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nb_obs_recuperees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&lt;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nb_obs_recuperees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&lt;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nb_obs_recuperees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params_request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taxon_id</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str</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per_page</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str</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str</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page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"https://api.inaturalist.org/v1/observations"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interroge l'API avec </a:t>
            </a:r>
            <a:r>
              <a:rPr lang="fr-FR" b="0" dirty="0" err="1">
                <a:solidFill>
                  <a:srgbClr val="6A9955"/>
                </a:solidFill>
                <a:effectLst/>
                <a:latin typeface="Consolas" panose="020B0609020204030204" pitchFamily="49" charset="0"/>
              </a:rPr>
              <a:t>requests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response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requests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params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params_request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On met à jour page pour passer à la page suivante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params_request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"page"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str</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page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On vide la liste d'observations pour le fichier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response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status_code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200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observations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extend</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response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json</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results</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nb_obs_recuperees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nb_obs_par_fichier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else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Afficher un message d'erreur si la réponse est invalide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569CD6"/>
                </a:solidFill>
                <a:effectLst/>
                <a:latin typeface="Consolas" panose="020B0609020204030204" pitchFamily="49" charset="0"/>
              </a:rPr>
              <a:t>f</a:t>
            </a:r>
            <a:r>
              <a:rPr lang="fr-FR" b="0" dirty="0" err="1">
                <a:solidFill>
                  <a:srgbClr val="CE9178"/>
                </a:solidFill>
                <a:effectLst/>
                <a:latin typeface="Consolas" panose="020B0609020204030204" pitchFamily="49" charset="0"/>
              </a:rPr>
              <a:t>"Erreur</a:t>
            </a:r>
            <a:r>
              <a:rPr lang="fr-FR" b="0" dirty="0">
                <a:solidFill>
                  <a:srgbClr val="CE9178"/>
                </a:solidFill>
                <a:effectLst/>
                <a:latin typeface="Consolas" panose="020B0609020204030204" pitchFamily="49" charset="0"/>
              </a:rPr>
              <a:t>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response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status_code</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 lors de la récupération des observations à la page </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page</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pass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exists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vérifier si le dossier existe déjà</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makedirs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le dossier s'il n'existe pas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timestamp</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datetime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now</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strftime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'%Y-%m-</a:t>
            </a:r>
            <a:r>
              <a:rPr lang="fr-FR" b="0" dirty="0">
                <a:solidFill>
                  <a:srgbClr val="569CD6"/>
                </a:solidFill>
                <a:effectLst/>
                <a:latin typeface="Consolas" panose="020B0609020204030204" pitchFamily="49" charset="0"/>
              </a:rPr>
              <a:t>%</a:t>
            </a:r>
            <a:r>
              <a:rPr lang="fr-FR" b="0" dirty="0" err="1">
                <a:solidFill>
                  <a:srgbClr val="569CD6"/>
                </a:solidFill>
                <a:effectLst/>
                <a:latin typeface="Consolas" panose="020B0609020204030204" pitchFamily="49" charset="0"/>
              </a:rPr>
              <a:t>d</a:t>
            </a:r>
            <a:r>
              <a:rPr lang="fr-FR" b="0" dirty="0" err="1">
                <a:solidFill>
                  <a:srgbClr val="CE9178"/>
                </a:solidFill>
                <a:effectLst/>
                <a:latin typeface="Consolas" panose="020B0609020204030204" pitchFamily="49" charset="0"/>
              </a:rPr>
              <a:t>_%H</a:t>
            </a:r>
            <a:r>
              <a:rPr lang="fr-FR" b="0" dirty="0">
                <a:solidFill>
                  <a:srgbClr val="CE9178"/>
                </a:solidFill>
                <a:effectLst/>
                <a:latin typeface="Consolas" panose="020B0609020204030204" pitchFamily="49" charset="0"/>
              </a:rPr>
              <a:t>-%M-%S-</a:t>
            </a:r>
            <a:r>
              <a:rPr lang="fr-FR" b="0" dirty="0">
                <a:solidFill>
                  <a:srgbClr val="569CD6"/>
                </a:solidFill>
                <a:effectLst/>
                <a:latin typeface="Consolas" panose="020B0609020204030204" pitchFamily="49" charset="0"/>
              </a:rPr>
              <a:t>%f</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Extraction_inaturalist_page_'</a:t>
            </a:r>
            <a:r>
              <a:rPr lang="fr-FR" b="0" dirty="0" err="1">
                <a:solidFill>
                  <a:srgbClr val="D4D4D4"/>
                </a:solidFill>
                <a:effectLst/>
                <a:latin typeface="Consolas" panose="020B0609020204030204" pitchFamily="49" charset="0"/>
              </a:rPr>
              <a:t>+</a:t>
            </a:r>
            <a:r>
              <a:rPr lang="fr-FR" b="0" dirty="0" err="1">
                <a:solidFill>
                  <a:srgbClr val="4EC9B0"/>
                </a:solidFill>
                <a:effectLst/>
                <a:latin typeface="Consolas" panose="020B0609020204030204" pitchFamily="49" charset="0"/>
              </a:rPr>
              <a:t>str</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'_</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json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CDCAA"/>
                </a:solidFill>
                <a:effectLst/>
                <a:latin typeface="Consolas" panose="020B0609020204030204" pitchFamily="49" charset="0"/>
              </a:rPr>
              <a:t>format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timestamp</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join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Enregistrer les données dans un fichier JSON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with</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open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as</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f</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json</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dump</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f</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__</a:t>
            </a:r>
            <a:r>
              <a:rPr lang="fr-FR" b="0" dirty="0" err="1">
                <a:solidFill>
                  <a:srgbClr val="9CDCFE"/>
                </a:solidFill>
                <a:effectLst/>
                <a:latin typeface="Consolas" panose="020B0609020204030204" pitchFamily="49" charset="0"/>
              </a:rPr>
              <a:t>name</a:t>
            </a:r>
            <a:r>
              <a:rPr lang="fr-FR" b="0" dirty="0">
                <a:solidFill>
                  <a:srgbClr val="9CDCFE"/>
                </a:solidFill>
                <a:effectLst/>
                <a:latin typeface="Consolas" panose="020B0609020204030204" pitchFamily="49" charset="0"/>
              </a:rPr>
              <a:t>__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"__main__"</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un objet </a:t>
            </a:r>
            <a:r>
              <a:rPr lang="fr-FR" b="0" dirty="0" err="1">
                <a:solidFill>
                  <a:srgbClr val="6A9955"/>
                </a:solidFill>
                <a:effectLst/>
                <a:latin typeface="Consolas" panose="020B0609020204030204" pitchFamily="49" charset="0"/>
              </a:rPr>
              <a:t>ArgumentParser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argparse</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ArgumentParser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Ajouter un argument '--input'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id_taxon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'Code du taxon a extraire'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page_debut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'Page de </a:t>
            </a:r>
            <a:r>
              <a:rPr lang="fr-FR" b="0" dirty="0" err="1">
                <a:solidFill>
                  <a:srgbClr val="CE9178"/>
                </a:solidFill>
                <a:effectLst/>
                <a:latin typeface="Consolas" panose="020B0609020204030204" pitchFamily="49" charset="0"/>
              </a:rPr>
              <a:t>debut</a:t>
            </a:r>
            <a:r>
              <a:rPr lang="fr-FR" b="0" dirty="0">
                <a:solidFill>
                  <a:srgbClr val="CE9178"/>
                </a:solidFill>
                <a:effectLst/>
                <a:latin typeface="Consolas" panose="020B0609020204030204" pitchFamily="49" charset="0"/>
              </a:rPr>
              <a:t> de l</a:t>
            </a:r>
            <a:r>
              <a:rPr lang="fr-FR" b="0" dirty="0">
                <a:solidFill>
                  <a:srgbClr val="D7BA7D"/>
                </a:solidFill>
                <a:effectLst/>
                <a:latin typeface="Consolas" panose="020B0609020204030204" pitchFamily="49" charset="0"/>
              </a:rPr>
              <a:t>\'</a:t>
            </a:r>
            <a:r>
              <a:rPr lang="fr-FR" b="0" dirty="0">
                <a:solidFill>
                  <a:srgbClr val="CE9178"/>
                </a:solidFill>
                <a:effectLst/>
                <a:latin typeface="Consolas" panose="020B0609020204030204" pitchFamily="49" charset="0"/>
              </a:rPr>
              <a:t>extraction'</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nb_obs_total</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'Nb observations total a extraire'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nb_obs_par_fichier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'Nb observations par fichier'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nom_dossier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'Dossier output'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Analyser les arguments de la ligne de commande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args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parse_args</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Récupérer la valeur de l'argument '--input'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.id_taxon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.nom_dossier</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getObservations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nb_obs_par_fichier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#chevreuil : 42184</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#éléphant de Savane d'Afrique : 43694</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endParaRPr lang="fr-FR"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12</a:t>
            </a:fld>
            <a:endParaRPr lang="fr-FR" noProof="0"/>
          </a:p>
        </p:txBody>
      </p:sp>
    </p:spTree>
    <p:extLst>
      <p:ext uri="{BB962C8B-B14F-4D97-AF65-F5344CB8AC3E}">
        <p14:creationId xmlns:p14="http://schemas.microsoft.com/office/powerpoint/2010/main" val="950612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import pandas as </a:t>
            </a:r>
            <a:r>
              <a:rPr lang="fr-FR" dirty="0" err="1"/>
              <a:t>pd</a:t>
            </a:r>
            <a:endParaRPr lang="fr-FR" dirty="0"/>
          </a:p>
          <a:p>
            <a:r>
              <a:rPr lang="fr-FR" dirty="0" err="1"/>
              <a:t>from</a:t>
            </a:r>
            <a:r>
              <a:rPr lang="fr-FR" dirty="0"/>
              <a:t> </a:t>
            </a:r>
            <a:r>
              <a:rPr lang="fr-FR" dirty="0" err="1"/>
              <a:t>pymongo</a:t>
            </a:r>
            <a:r>
              <a:rPr lang="fr-FR" dirty="0"/>
              <a:t> import </a:t>
            </a:r>
            <a:r>
              <a:rPr lang="fr-FR" dirty="0" err="1"/>
              <a:t>MongoClient</a:t>
            </a:r>
            <a:endParaRPr lang="fr-FR" dirty="0"/>
          </a:p>
          <a:p>
            <a:r>
              <a:rPr lang="fr-FR" dirty="0" err="1"/>
              <a:t>from</a:t>
            </a:r>
            <a:r>
              <a:rPr lang="fr-FR" dirty="0"/>
              <a:t> </a:t>
            </a:r>
            <a:r>
              <a:rPr lang="fr-FR" dirty="0" err="1"/>
              <a:t>datetime</a:t>
            </a:r>
            <a:r>
              <a:rPr lang="fr-FR" dirty="0"/>
              <a:t> import </a:t>
            </a:r>
            <a:r>
              <a:rPr lang="fr-FR" dirty="0" err="1"/>
              <a:t>datetime</a:t>
            </a:r>
            <a:endParaRPr lang="fr-FR" dirty="0"/>
          </a:p>
          <a:p>
            <a:endParaRPr lang="fr-FR" dirty="0"/>
          </a:p>
          <a:p>
            <a:r>
              <a:rPr lang="fr-FR" dirty="0"/>
              <a:t>client = </a:t>
            </a:r>
            <a:r>
              <a:rPr lang="fr-FR" dirty="0" err="1"/>
              <a:t>MongoClient</a:t>
            </a:r>
            <a:r>
              <a:rPr lang="fr-FR" dirty="0"/>
              <a:t>('</a:t>
            </a:r>
            <a:r>
              <a:rPr lang="fr-FR" dirty="0" err="1"/>
              <a:t>mongodb+srv</a:t>
            </a:r>
            <a:r>
              <a:rPr lang="fr-FR" dirty="0"/>
              <a:t>://cptetechpauline:FkuXsgtmVMU4mjK2@inaturalist.pv8sin5.mongodb.net/')</a:t>
            </a:r>
          </a:p>
          <a:p>
            <a:endParaRPr lang="fr-FR" dirty="0"/>
          </a:p>
          <a:p>
            <a:endParaRPr lang="fr-FR" dirty="0"/>
          </a:p>
          <a:p>
            <a:r>
              <a:rPr lang="fr-FR" dirty="0" err="1"/>
              <a:t>db</a:t>
            </a:r>
            <a:r>
              <a:rPr lang="fr-FR" dirty="0"/>
              <a:t> = client['</a:t>
            </a:r>
            <a:r>
              <a:rPr lang="fr-FR" dirty="0" err="1"/>
              <a:t>iNaturalist</a:t>
            </a:r>
            <a:r>
              <a:rPr lang="fr-FR" dirty="0"/>
              <a:t>']</a:t>
            </a:r>
          </a:p>
          <a:p>
            <a:r>
              <a:rPr lang="fr-FR" dirty="0"/>
              <a:t>collection = </a:t>
            </a:r>
            <a:r>
              <a:rPr lang="fr-FR" dirty="0" err="1"/>
              <a:t>db</a:t>
            </a:r>
            <a:r>
              <a:rPr lang="fr-FR" dirty="0"/>
              <a:t>['collection_42184']</a:t>
            </a:r>
          </a:p>
          <a:p>
            <a:endParaRPr lang="fr-FR" dirty="0"/>
          </a:p>
          <a:p>
            <a:endParaRPr lang="fr-FR" dirty="0"/>
          </a:p>
          <a:p>
            <a:r>
              <a:rPr lang="fr-FR" dirty="0"/>
              <a:t>documents = list(</a:t>
            </a:r>
            <a:r>
              <a:rPr lang="fr-FR" dirty="0" err="1"/>
              <a:t>collection.find</a:t>
            </a:r>
            <a:r>
              <a:rPr lang="fr-FR" dirty="0"/>
              <a:t>())</a:t>
            </a:r>
          </a:p>
          <a:p>
            <a:endParaRPr lang="fr-FR" dirty="0"/>
          </a:p>
          <a:p>
            <a:r>
              <a:rPr lang="fr-FR" dirty="0" err="1"/>
              <a:t>data_list</a:t>
            </a:r>
            <a:r>
              <a:rPr lang="fr-FR" dirty="0"/>
              <a:t> = []</a:t>
            </a:r>
          </a:p>
          <a:p>
            <a:endParaRPr lang="fr-FR" dirty="0"/>
          </a:p>
          <a:p>
            <a:r>
              <a:rPr lang="fr-FR" dirty="0"/>
              <a:t># Extraire données depuis document JSON</a:t>
            </a:r>
          </a:p>
          <a:p>
            <a:r>
              <a:rPr lang="fr-FR" dirty="0"/>
              <a:t>for document in documents:</a:t>
            </a:r>
          </a:p>
          <a:p>
            <a:r>
              <a:rPr lang="fr-FR" dirty="0"/>
              <a:t>    data = {</a:t>
            </a:r>
          </a:p>
          <a:p>
            <a:r>
              <a:rPr lang="fr-FR" dirty="0"/>
              <a:t>        '_id': </a:t>
            </a:r>
            <a:r>
              <a:rPr lang="fr-FR" dirty="0" err="1"/>
              <a:t>document.get</a:t>
            </a:r>
            <a:r>
              <a:rPr lang="fr-FR" dirty="0"/>
              <a:t>('_id'),</a:t>
            </a:r>
          </a:p>
          <a:p>
            <a:r>
              <a:rPr lang="fr-FR" dirty="0"/>
              <a:t>        'ID': </a:t>
            </a:r>
            <a:r>
              <a:rPr lang="fr-FR" dirty="0" err="1"/>
              <a:t>document.get</a:t>
            </a:r>
            <a:r>
              <a:rPr lang="fr-FR" dirty="0"/>
              <a:t>('ID'),</a:t>
            </a:r>
          </a:p>
          <a:p>
            <a:r>
              <a:rPr lang="fr-FR" dirty="0"/>
              <a:t>        'DATE': </a:t>
            </a:r>
            <a:r>
              <a:rPr lang="fr-FR" dirty="0" err="1"/>
              <a:t>document.get</a:t>
            </a:r>
            <a:r>
              <a:rPr lang="fr-FR" dirty="0"/>
              <a:t>('DATE'),</a:t>
            </a:r>
          </a:p>
          <a:p>
            <a:r>
              <a:rPr lang="fr-FR" dirty="0"/>
              <a:t>        'WEEK': </a:t>
            </a:r>
            <a:r>
              <a:rPr lang="fr-FR" dirty="0" err="1"/>
              <a:t>document.get</a:t>
            </a:r>
            <a:r>
              <a:rPr lang="fr-FR" dirty="0"/>
              <a:t>('WEEK'),</a:t>
            </a:r>
          </a:p>
          <a:p>
            <a:r>
              <a:rPr lang="fr-FR" dirty="0"/>
              <a:t>        'MONTH': </a:t>
            </a:r>
            <a:r>
              <a:rPr lang="fr-FR" dirty="0" err="1"/>
              <a:t>document.get</a:t>
            </a:r>
            <a:r>
              <a:rPr lang="fr-FR" dirty="0"/>
              <a:t>('MONTH'),</a:t>
            </a:r>
          </a:p>
          <a:p>
            <a:r>
              <a:rPr lang="fr-FR" dirty="0"/>
              <a:t>        'HOUR': </a:t>
            </a:r>
            <a:r>
              <a:rPr lang="fr-FR" dirty="0" err="1"/>
              <a:t>document.get</a:t>
            </a:r>
            <a:r>
              <a:rPr lang="fr-FR" dirty="0"/>
              <a:t>('HOUR'),</a:t>
            </a:r>
          </a:p>
          <a:p>
            <a:r>
              <a:rPr lang="fr-FR" dirty="0"/>
              <a:t>        'YEAR': </a:t>
            </a:r>
            <a:r>
              <a:rPr lang="fr-FR" dirty="0" err="1"/>
              <a:t>document.get</a:t>
            </a:r>
            <a:r>
              <a:rPr lang="fr-FR" dirty="0"/>
              <a:t>('YEAR'),</a:t>
            </a:r>
          </a:p>
          <a:p>
            <a:r>
              <a:rPr lang="fr-FR" dirty="0"/>
              <a:t>        'DAY': </a:t>
            </a:r>
            <a:r>
              <a:rPr lang="fr-FR" dirty="0" err="1"/>
              <a:t>document.get</a:t>
            </a:r>
            <a:r>
              <a:rPr lang="fr-FR" dirty="0"/>
              <a:t>('DAY'),</a:t>
            </a:r>
          </a:p>
          <a:p>
            <a:r>
              <a:rPr lang="fr-FR" dirty="0"/>
              <a:t>        'LATITUDE': </a:t>
            </a:r>
            <a:r>
              <a:rPr lang="fr-FR" dirty="0" err="1"/>
              <a:t>document.get</a:t>
            </a:r>
            <a:r>
              <a:rPr lang="fr-FR" dirty="0"/>
              <a:t>('LATITUDE'),</a:t>
            </a:r>
          </a:p>
          <a:p>
            <a:r>
              <a:rPr lang="fr-FR" dirty="0"/>
              <a:t>        'LONGITUDE': </a:t>
            </a:r>
            <a:r>
              <a:rPr lang="fr-FR" dirty="0" err="1"/>
              <a:t>document.get</a:t>
            </a:r>
            <a:r>
              <a:rPr lang="fr-FR" dirty="0"/>
              <a:t>('LONGITUDE')</a:t>
            </a:r>
          </a:p>
          <a:p>
            <a:r>
              <a:rPr lang="fr-FR" dirty="0"/>
              <a:t>    }</a:t>
            </a:r>
          </a:p>
          <a:p>
            <a:r>
              <a:rPr lang="fr-FR" dirty="0"/>
              <a:t>    </a:t>
            </a:r>
            <a:r>
              <a:rPr lang="fr-FR" dirty="0" err="1"/>
              <a:t>data_list.append</a:t>
            </a:r>
            <a:r>
              <a:rPr lang="fr-FR" dirty="0"/>
              <a:t>(data)</a:t>
            </a:r>
          </a:p>
          <a:p>
            <a:endParaRPr lang="fr-FR" dirty="0"/>
          </a:p>
          <a:p>
            <a:r>
              <a:rPr lang="fr-FR" dirty="0"/>
              <a:t>data = </a:t>
            </a:r>
            <a:r>
              <a:rPr lang="fr-FR" dirty="0" err="1"/>
              <a:t>pd.DataFrame</a:t>
            </a:r>
            <a:r>
              <a:rPr lang="fr-FR" dirty="0"/>
              <a:t>(</a:t>
            </a:r>
            <a:r>
              <a:rPr lang="fr-FR" dirty="0" err="1"/>
              <a:t>data_list</a:t>
            </a:r>
            <a:r>
              <a:rPr lang="fr-FR" dirty="0"/>
              <a:t>)</a:t>
            </a:r>
          </a:p>
          <a:p>
            <a:endParaRPr lang="fr-FR" dirty="0"/>
          </a:p>
          <a:p>
            <a:r>
              <a:rPr lang="fr-FR" dirty="0"/>
              <a:t>print(data)</a:t>
            </a:r>
          </a:p>
          <a:p>
            <a:endParaRPr lang="fr-FR" dirty="0"/>
          </a:p>
          <a:p>
            <a:endParaRPr lang="fr-FR" dirty="0"/>
          </a:p>
          <a:p>
            <a:r>
              <a:rPr lang="fr-FR" dirty="0"/>
              <a:t># Fonction pour convertir les différentes formats de dates en un format cohérent</a:t>
            </a:r>
          </a:p>
          <a:p>
            <a:r>
              <a:rPr lang="fr-FR" dirty="0" err="1"/>
              <a:t>def</a:t>
            </a:r>
            <a:r>
              <a:rPr lang="fr-FR" dirty="0"/>
              <a:t> </a:t>
            </a:r>
            <a:r>
              <a:rPr lang="fr-FR" dirty="0" err="1"/>
              <a:t>convert_date</a:t>
            </a:r>
            <a:r>
              <a:rPr lang="fr-FR" dirty="0"/>
              <a:t>(</a:t>
            </a:r>
            <a:r>
              <a:rPr lang="fr-FR" dirty="0" err="1"/>
              <a:t>date_string</a:t>
            </a:r>
            <a:r>
              <a:rPr lang="fr-FR" dirty="0"/>
              <a:t>):</a:t>
            </a:r>
          </a:p>
          <a:p>
            <a:r>
              <a:rPr lang="fr-FR" dirty="0"/>
              <a:t>    </a:t>
            </a:r>
            <a:r>
              <a:rPr lang="fr-FR" dirty="0" err="1"/>
              <a:t>try</a:t>
            </a:r>
            <a:r>
              <a:rPr lang="fr-FR" dirty="0"/>
              <a:t>:</a:t>
            </a:r>
          </a:p>
          <a:p>
            <a:r>
              <a:rPr lang="fr-FR" dirty="0"/>
              <a:t>        date = </a:t>
            </a:r>
            <a:r>
              <a:rPr lang="fr-FR" dirty="0" err="1"/>
              <a:t>datetime.strptime</a:t>
            </a:r>
            <a:r>
              <a:rPr lang="fr-FR" dirty="0"/>
              <a:t>(</a:t>
            </a:r>
            <a:r>
              <a:rPr lang="fr-FR" dirty="0" err="1"/>
              <a:t>date_string</a:t>
            </a:r>
            <a:r>
              <a:rPr lang="fr-FR" dirty="0"/>
              <a:t>, '%Y-%m-%d')</a:t>
            </a:r>
          </a:p>
          <a:p>
            <a:r>
              <a:rPr lang="fr-FR" dirty="0"/>
              <a:t>    </a:t>
            </a:r>
            <a:r>
              <a:rPr lang="fr-FR" dirty="0" err="1"/>
              <a:t>except</a:t>
            </a:r>
            <a:r>
              <a:rPr lang="fr-FR" dirty="0"/>
              <a:t> </a:t>
            </a:r>
            <a:r>
              <a:rPr lang="fr-FR" dirty="0" err="1"/>
              <a:t>ValueError</a:t>
            </a:r>
            <a:r>
              <a:rPr lang="fr-FR" dirty="0"/>
              <a:t>:</a:t>
            </a:r>
          </a:p>
          <a:p>
            <a:r>
              <a:rPr lang="fr-FR" dirty="0"/>
              <a:t>        date = </a:t>
            </a:r>
            <a:r>
              <a:rPr lang="fr-FR" dirty="0" err="1"/>
              <a:t>datetime.strptime</a:t>
            </a:r>
            <a:r>
              <a:rPr lang="fr-FR" dirty="0"/>
              <a:t>(</a:t>
            </a:r>
            <a:r>
              <a:rPr lang="fr-FR" dirty="0" err="1"/>
              <a:t>date_string</a:t>
            </a:r>
            <a:r>
              <a:rPr lang="fr-FR" dirty="0"/>
              <a:t>, '%Y-%m-%</a:t>
            </a:r>
            <a:r>
              <a:rPr lang="fr-FR" dirty="0" err="1"/>
              <a:t>dT%H</a:t>
            </a:r>
            <a:r>
              <a:rPr lang="fr-FR" dirty="0"/>
              <a:t>:%M:%</a:t>
            </a:r>
            <a:r>
              <a:rPr lang="fr-FR" dirty="0" err="1"/>
              <a:t>S%z</a:t>
            </a:r>
            <a:r>
              <a:rPr lang="fr-FR" dirty="0"/>
              <a:t>')</a:t>
            </a:r>
          </a:p>
          <a:p>
            <a:r>
              <a:rPr lang="fr-FR" dirty="0"/>
              <a:t>    return </a:t>
            </a:r>
            <a:r>
              <a:rPr lang="fr-FR" dirty="0" err="1"/>
              <a:t>date.strftime</a:t>
            </a:r>
            <a:r>
              <a:rPr lang="fr-FR" dirty="0"/>
              <a:t>('%Y-%m-%d')</a:t>
            </a:r>
          </a:p>
          <a:p>
            <a:endParaRPr lang="fr-FR" dirty="0"/>
          </a:p>
          <a:p>
            <a:r>
              <a:rPr lang="fr-FR" dirty="0"/>
              <a:t># data préparation</a:t>
            </a:r>
          </a:p>
          <a:p>
            <a:r>
              <a:rPr lang="fr-FR" dirty="0"/>
              <a:t>data['DAY'].</a:t>
            </a:r>
            <a:r>
              <a:rPr lang="fr-FR" dirty="0" err="1"/>
              <a:t>fillna</a:t>
            </a:r>
            <a:r>
              <a:rPr lang="fr-FR" dirty="0"/>
              <a:t>(15, </a:t>
            </a:r>
            <a:r>
              <a:rPr lang="fr-FR" dirty="0" err="1"/>
              <a:t>inplace</a:t>
            </a:r>
            <a:r>
              <a:rPr lang="fr-FR" dirty="0"/>
              <a:t>=</a:t>
            </a:r>
            <a:r>
              <a:rPr lang="fr-FR" dirty="0" err="1"/>
              <a:t>True</a:t>
            </a:r>
            <a:r>
              <a:rPr lang="fr-FR" dirty="0"/>
              <a:t>)</a:t>
            </a:r>
          </a:p>
          <a:p>
            <a:r>
              <a:rPr lang="fr-FR" dirty="0" err="1"/>
              <a:t>mean_latitude</a:t>
            </a:r>
            <a:r>
              <a:rPr lang="fr-FR" dirty="0"/>
              <a:t> = data['LATITUDE'].</a:t>
            </a:r>
            <a:r>
              <a:rPr lang="fr-FR" dirty="0" err="1"/>
              <a:t>mean</a:t>
            </a:r>
            <a:r>
              <a:rPr lang="fr-FR" dirty="0"/>
              <a:t>()</a:t>
            </a:r>
          </a:p>
          <a:p>
            <a:r>
              <a:rPr lang="fr-FR" dirty="0" err="1"/>
              <a:t>mean_longitude</a:t>
            </a:r>
            <a:r>
              <a:rPr lang="fr-FR" dirty="0"/>
              <a:t> = data['LONGITUDE'].</a:t>
            </a:r>
            <a:r>
              <a:rPr lang="fr-FR" dirty="0" err="1"/>
              <a:t>mean</a:t>
            </a:r>
            <a:r>
              <a:rPr lang="fr-FR" dirty="0"/>
              <a:t>()</a:t>
            </a:r>
          </a:p>
          <a:p>
            <a:r>
              <a:rPr lang="fr-FR" dirty="0"/>
              <a:t>data['LATITUDE'].</a:t>
            </a:r>
            <a:r>
              <a:rPr lang="fr-FR" dirty="0" err="1"/>
              <a:t>fillna</a:t>
            </a:r>
            <a:r>
              <a:rPr lang="fr-FR" dirty="0"/>
              <a:t>(</a:t>
            </a:r>
            <a:r>
              <a:rPr lang="fr-FR" dirty="0" err="1"/>
              <a:t>mean_latitude</a:t>
            </a:r>
            <a:r>
              <a:rPr lang="fr-FR" dirty="0"/>
              <a:t>, </a:t>
            </a:r>
            <a:r>
              <a:rPr lang="fr-FR" dirty="0" err="1"/>
              <a:t>inplace</a:t>
            </a:r>
            <a:r>
              <a:rPr lang="fr-FR" dirty="0"/>
              <a:t>=</a:t>
            </a:r>
            <a:r>
              <a:rPr lang="fr-FR" dirty="0" err="1"/>
              <a:t>True</a:t>
            </a:r>
            <a:r>
              <a:rPr lang="fr-FR" dirty="0"/>
              <a:t>)</a:t>
            </a:r>
          </a:p>
          <a:p>
            <a:r>
              <a:rPr lang="fr-FR" dirty="0"/>
              <a:t>data['LONGITUDE'].</a:t>
            </a:r>
            <a:r>
              <a:rPr lang="fr-FR" dirty="0" err="1"/>
              <a:t>fillna</a:t>
            </a:r>
            <a:r>
              <a:rPr lang="fr-FR" dirty="0"/>
              <a:t>(</a:t>
            </a:r>
            <a:r>
              <a:rPr lang="fr-FR" dirty="0" err="1"/>
              <a:t>mean_longitude</a:t>
            </a:r>
            <a:r>
              <a:rPr lang="fr-FR" dirty="0"/>
              <a:t>, </a:t>
            </a:r>
            <a:r>
              <a:rPr lang="fr-FR" dirty="0" err="1"/>
              <a:t>inplace</a:t>
            </a:r>
            <a:r>
              <a:rPr lang="fr-FR" dirty="0"/>
              <a:t>=</a:t>
            </a:r>
            <a:r>
              <a:rPr lang="fr-FR" dirty="0" err="1"/>
              <a:t>True</a:t>
            </a:r>
            <a:r>
              <a:rPr lang="fr-FR" dirty="0"/>
              <a:t>)</a:t>
            </a:r>
          </a:p>
          <a:p>
            <a:r>
              <a:rPr lang="fr-FR" dirty="0"/>
              <a:t>data['DATE'].</a:t>
            </a:r>
            <a:r>
              <a:rPr lang="fr-FR" dirty="0" err="1"/>
              <a:t>drpona</a:t>
            </a:r>
            <a:r>
              <a:rPr lang="fr-FR" dirty="0"/>
              <a:t>(</a:t>
            </a:r>
            <a:r>
              <a:rPr lang="fr-FR" dirty="0" err="1"/>
              <a:t>inplace</a:t>
            </a:r>
            <a:r>
              <a:rPr lang="fr-FR" dirty="0"/>
              <a:t>=</a:t>
            </a:r>
            <a:r>
              <a:rPr lang="fr-FR" dirty="0" err="1"/>
              <a:t>True</a:t>
            </a:r>
            <a:r>
              <a:rPr lang="fr-FR" dirty="0"/>
              <a:t>)</a:t>
            </a:r>
          </a:p>
          <a:p>
            <a:r>
              <a:rPr lang="fr-FR" dirty="0"/>
              <a:t>data['DATE'] = data['DATE'].</a:t>
            </a:r>
            <a:r>
              <a:rPr lang="fr-FR" dirty="0" err="1"/>
              <a:t>apply</a:t>
            </a:r>
            <a:r>
              <a:rPr lang="fr-FR" dirty="0"/>
              <a:t>(</a:t>
            </a:r>
            <a:r>
              <a:rPr lang="fr-FR" dirty="0" err="1"/>
              <a:t>convert_date</a:t>
            </a:r>
            <a:r>
              <a:rPr lang="fr-FR" dirty="0"/>
              <a:t>)</a:t>
            </a:r>
          </a:p>
          <a:p>
            <a:endParaRPr lang="fr-FR" dirty="0"/>
          </a:p>
          <a:p>
            <a:r>
              <a:rPr lang="fr-FR" dirty="0"/>
              <a:t># # Mettre à jour les champs modifiés dans la BDD MongoDB</a:t>
            </a:r>
          </a:p>
          <a:p>
            <a:r>
              <a:rPr lang="fr-FR" dirty="0"/>
              <a:t>for </a:t>
            </a:r>
            <a:r>
              <a:rPr lang="fr-FR" dirty="0" err="1"/>
              <a:t>row</a:t>
            </a:r>
            <a:r>
              <a:rPr lang="fr-FR" dirty="0"/>
              <a:t> in </a:t>
            </a:r>
            <a:r>
              <a:rPr lang="fr-FR" dirty="0" err="1"/>
              <a:t>data.itertuples</a:t>
            </a:r>
            <a:r>
              <a:rPr lang="fr-FR" dirty="0"/>
              <a:t>():</a:t>
            </a:r>
          </a:p>
          <a:p>
            <a:r>
              <a:rPr lang="fr-FR" dirty="0"/>
              <a:t>    </a:t>
            </a:r>
            <a:r>
              <a:rPr lang="fr-FR" dirty="0" err="1"/>
              <a:t>collection.update_one</a:t>
            </a:r>
            <a:r>
              <a:rPr lang="fr-FR" dirty="0"/>
              <a:t>({'_id': row._1}, {'$set': {</a:t>
            </a:r>
          </a:p>
          <a:p>
            <a:r>
              <a:rPr lang="fr-FR" dirty="0"/>
              <a:t>        'DAY': </a:t>
            </a:r>
            <a:r>
              <a:rPr lang="fr-FR" dirty="0" err="1"/>
              <a:t>row.DAY</a:t>
            </a:r>
            <a:r>
              <a:rPr lang="fr-FR" dirty="0"/>
              <a:t>,</a:t>
            </a:r>
          </a:p>
          <a:p>
            <a:r>
              <a:rPr lang="fr-FR" dirty="0"/>
              <a:t>        'LATITUDE': </a:t>
            </a:r>
            <a:r>
              <a:rPr lang="fr-FR" dirty="0" err="1"/>
              <a:t>row.LATITUDE</a:t>
            </a:r>
            <a:r>
              <a:rPr lang="fr-FR" dirty="0"/>
              <a:t>,</a:t>
            </a:r>
          </a:p>
          <a:p>
            <a:r>
              <a:rPr lang="fr-FR" dirty="0"/>
              <a:t>        'DATE': </a:t>
            </a:r>
            <a:r>
              <a:rPr lang="fr-FR" dirty="0" err="1"/>
              <a:t>row.DATE</a:t>
            </a:r>
            <a:endParaRPr lang="fr-FR" dirty="0"/>
          </a:p>
          <a:p>
            <a:r>
              <a:rPr lang="fr-FR" dirty="0"/>
              <a:t>    }})</a:t>
            </a:r>
          </a:p>
          <a:p>
            <a:endParaRPr lang="fr-FR" dirty="0"/>
          </a:p>
          <a:p>
            <a:r>
              <a:rPr lang="fr-FR" dirty="0"/>
              <a:t># print(data)</a:t>
            </a: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16</a:t>
            </a:fld>
            <a:endParaRPr lang="fr-FR" noProof="0"/>
          </a:p>
        </p:txBody>
      </p:sp>
    </p:spTree>
    <p:extLst>
      <p:ext uri="{BB962C8B-B14F-4D97-AF65-F5344CB8AC3E}">
        <p14:creationId xmlns:p14="http://schemas.microsoft.com/office/powerpoint/2010/main" val="2466792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17</a:t>
            </a:fld>
            <a:endParaRPr lang="fr-FR"/>
          </a:p>
        </p:txBody>
      </p:sp>
    </p:spTree>
    <p:extLst>
      <p:ext uri="{BB962C8B-B14F-4D97-AF65-F5344CB8AC3E}">
        <p14:creationId xmlns:p14="http://schemas.microsoft.com/office/powerpoint/2010/main" val="82713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18</a:t>
            </a:fld>
            <a:endParaRPr lang="fr-FR"/>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2</a:t>
            </a:fld>
            <a:endParaRPr lang="fr-FR" noProof="0"/>
          </a:p>
        </p:txBody>
      </p:sp>
    </p:spTree>
    <p:extLst>
      <p:ext uri="{BB962C8B-B14F-4D97-AF65-F5344CB8AC3E}">
        <p14:creationId xmlns:p14="http://schemas.microsoft.com/office/powerpoint/2010/main" val="4256611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3</a:t>
            </a:fld>
            <a:endParaRPr lang="fr-FR"/>
          </a:p>
        </p:txBody>
      </p:sp>
    </p:spTree>
    <p:extLst>
      <p:ext uri="{BB962C8B-B14F-4D97-AF65-F5344CB8AC3E}">
        <p14:creationId xmlns:p14="http://schemas.microsoft.com/office/powerpoint/2010/main" val="107025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4</a:t>
            </a:fld>
            <a:endParaRPr lang="fr-FR" noProof="0"/>
          </a:p>
        </p:txBody>
      </p:sp>
    </p:spTree>
    <p:extLst>
      <p:ext uri="{BB962C8B-B14F-4D97-AF65-F5344CB8AC3E}">
        <p14:creationId xmlns:p14="http://schemas.microsoft.com/office/powerpoint/2010/main" val="348038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Wingdings" panose="05000000000000000000" pitchFamily="2" charset="2"/>
              <a:buChar char="à"/>
            </a:pPr>
            <a:r>
              <a:rPr lang="fr-FR" dirty="0"/>
              <a:t>Collecter des données de plusieurs façons </a:t>
            </a:r>
            <a:r>
              <a:rPr lang="fr-FR" dirty="0">
                <a:sym typeface="Wingdings" panose="05000000000000000000" pitchFamily="2" charset="2"/>
              </a:rPr>
              <a:t> </a:t>
            </a:r>
            <a:r>
              <a:rPr lang="fr-FR" sz="1200" dirty="0">
                <a:sym typeface="Wingdings" panose="05000000000000000000" pitchFamily="2" charset="2"/>
              </a:rPr>
              <a:t>données du site </a:t>
            </a:r>
            <a:r>
              <a:rPr lang="fr-FR" sz="1200" dirty="0" err="1">
                <a:sym typeface="Wingdings" panose="05000000000000000000" pitchFamily="2" charset="2"/>
              </a:rPr>
              <a:t>iNaturalist</a:t>
            </a:r>
            <a:r>
              <a:rPr lang="fr-FR" sz="1200" dirty="0">
                <a:sym typeface="Wingdings" panose="05000000000000000000" pitchFamily="2" charset="2"/>
              </a:rPr>
              <a:t> (à présenter rapidement), 2 types d’extraction : API et </a:t>
            </a:r>
            <a:r>
              <a:rPr lang="fr-FR" sz="1200" dirty="0" err="1">
                <a:sym typeface="Wingdings" panose="05000000000000000000" pitchFamily="2" charset="2"/>
              </a:rPr>
              <a:t>webscraping</a:t>
            </a:r>
            <a:endParaRPr lang="fr-FR" sz="1200" dirty="0">
              <a:sym typeface="Wingdings" panose="05000000000000000000" pitchFamily="2" charset="2"/>
            </a:endParaRPr>
          </a:p>
          <a:p>
            <a:pPr>
              <a:buFont typeface="Wingdings" panose="05000000000000000000" pitchFamily="2" charset="2"/>
              <a:buChar char="à"/>
            </a:pPr>
            <a:r>
              <a:rPr lang="fr-FR" dirty="0">
                <a:sym typeface="Wingdings" panose="05000000000000000000" pitchFamily="2" charset="2"/>
              </a:rPr>
              <a:t>Concevoir architecture adaptée, g</a:t>
            </a:r>
            <a:r>
              <a:rPr lang="fr-FR" dirty="0"/>
              <a:t>estion d'entrepôts de données </a:t>
            </a:r>
            <a:r>
              <a:rPr lang="fr-FR" dirty="0">
                <a:sym typeface="Wingdings" panose="05000000000000000000" pitchFamily="2" charset="2"/>
              </a:rPr>
              <a:t> </a:t>
            </a:r>
            <a:r>
              <a:rPr lang="fr-FR" sz="1200" dirty="0">
                <a:sym typeface="Wingdings" panose="05000000000000000000" pitchFamily="2" charset="2"/>
              </a:rPr>
              <a:t>dans mon exemple, données extraites en </a:t>
            </a:r>
            <a:r>
              <a:rPr lang="fr-FR" sz="1200" dirty="0" err="1">
                <a:sym typeface="Wingdings" panose="05000000000000000000" pitchFamily="2" charset="2"/>
              </a:rPr>
              <a:t>json</a:t>
            </a:r>
            <a:r>
              <a:rPr lang="fr-FR" sz="1200" dirty="0">
                <a:sym typeface="Wingdings" panose="05000000000000000000" pitchFamily="2" charset="2"/>
              </a:rPr>
              <a:t>, passage ETL KNIME puis stockage dans une BDD MongoDB, qui peut facilement </a:t>
            </a:r>
            <a:r>
              <a:rPr lang="fr-FR" sz="1200" dirty="0" err="1">
                <a:sym typeface="Wingdings" panose="05000000000000000000" pitchFamily="2" charset="2"/>
              </a:rPr>
              <a:t>scaler</a:t>
            </a:r>
            <a:r>
              <a:rPr lang="fr-FR" sz="1200" dirty="0">
                <a:sym typeface="Wingdings" panose="05000000000000000000" pitchFamily="2" charset="2"/>
              </a:rPr>
              <a:t> si besoin, moyennant finances</a:t>
            </a:r>
          </a:p>
          <a:p>
            <a:pPr>
              <a:buFont typeface="Wingdings" panose="05000000000000000000" pitchFamily="2" charset="2"/>
              <a:buChar char="à"/>
            </a:pPr>
            <a:r>
              <a:rPr lang="fr-FR" dirty="0">
                <a:sym typeface="Wingdings" panose="05000000000000000000" pitchFamily="2" charset="2"/>
              </a:rPr>
              <a:t>Data préparation de ces données, </a:t>
            </a:r>
            <a:r>
              <a:rPr lang="fr-FR" sz="1200" dirty="0">
                <a:sym typeface="Wingdings" panose="05000000000000000000" pitchFamily="2" charset="2"/>
              </a:rPr>
              <a:t>qui sera faite sur les données du </a:t>
            </a:r>
            <a:r>
              <a:rPr lang="fr-FR" sz="1200" dirty="0" err="1">
                <a:sym typeface="Wingdings" panose="05000000000000000000" pitchFamily="2" charset="2"/>
              </a:rPr>
              <a:t>datawaehouse</a:t>
            </a:r>
            <a:endParaRPr lang="fr-FR" sz="1200" dirty="0">
              <a:sym typeface="Wingdings" panose="05000000000000000000" pitchFamily="2" charset="2"/>
            </a:endParaRPr>
          </a:p>
          <a:p>
            <a:endParaRPr lang="fr-FR" dirty="0"/>
          </a:p>
          <a:p>
            <a:endParaRPr lang="fr-FR" dirty="0"/>
          </a:p>
          <a:p>
            <a:endParaRPr lang="fr-FR" dirty="0"/>
          </a:p>
          <a:p>
            <a:r>
              <a:rPr lang="fr-FR" dirty="0"/>
              <a:t>Rappels objectifs du bloc 1 : </a:t>
            </a:r>
          </a:p>
          <a:p>
            <a:r>
              <a:rPr lang="fr-FR" dirty="0"/>
              <a:t>A1. Construction d'une infrastructure de gestion de données adaptée à l'organisation</a:t>
            </a:r>
          </a:p>
          <a:p>
            <a:endParaRPr lang="fr-FR" dirty="0"/>
          </a:p>
          <a:p>
            <a:r>
              <a:rPr lang="fr-FR" dirty="0"/>
              <a:t>C1.1 - Concevoir une architecture de données robuste et adaptée en créant des lacs de données (Data Lake en anglais) et des entrepôts de données (Data Warehouse en anglais) afin de répondre aux besoins de stockage, d'utilisation, de sécurité et de protection de l'organisation définie par un cahier des charges.</a:t>
            </a:r>
          </a:p>
          <a:p>
            <a:r>
              <a:rPr lang="fr-FR" dirty="0"/>
              <a:t>C1.2 - Intégrer la dimension de stockage et de calcul distribuée à l'infrastructure de données via l'utilisation d'outils comme Spark ou AWS Redshift afin de l'adapter à des besoins de gestion de données massives (Big Data en anglais)</a:t>
            </a:r>
          </a:p>
          <a:p>
            <a:endParaRPr lang="fr-FR" dirty="0"/>
          </a:p>
          <a:p>
            <a:endParaRPr lang="fr-FR" dirty="0"/>
          </a:p>
          <a:p>
            <a:r>
              <a:rPr lang="fr-FR" dirty="0"/>
              <a:t>A2. Collecte de données</a:t>
            </a:r>
          </a:p>
          <a:p>
            <a:r>
              <a:rPr lang="fr-FR" dirty="0"/>
              <a:t>C1.3 - Collecter des données provenant de différentes sources (Web, Logiciels internes de type Sage / Excel ou externes de type Google Analytics ) via des librairies de programmation de type </a:t>
            </a:r>
            <a:r>
              <a:rPr lang="fr-FR" dirty="0" err="1"/>
              <a:t>Scrapy</a:t>
            </a:r>
            <a:r>
              <a:rPr lang="fr-FR" dirty="0"/>
              <a:t> ou </a:t>
            </a:r>
            <a:r>
              <a:rPr lang="fr-FR" dirty="0" err="1"/>
              <a:t>Beautifulsoup</a:t>
            </a:r>
            <a:r>
              <a:rPr lang="fr-FR" dirty="0"/>
              <a:t> dans le respect des normes de protection des données utilisateurs définies dans le RGPD pour alimenter le Data Lake afin d'affiner le résultat d'analyses futures.</a:t>
            </a:r>
          </a:p>
          <a:p>
            <a:endParaRPr lang="fr-FR" dirty="0"/>
          </a:p>
          <a:p>
            <a:endParaRPr lang="fr-FR" dirty="0"/>
          </a:p>
          <a:p>
            <a:r>
              <a:rPr lang="fr-FR" dirty="0"/>
              <a:t>A3. Gestion d'entrepôts de données (Data Warehouse)</a:t>
            </a:r>
          </a:p>
          <a:p>
            <a:r>
              <a:rPr lang="fr-FR" dirty="0"/>
              <a:t>C1.4 - Nettoyer et organiser les données dans l'entrepôt de données (Data Warehouse en anglais) en écrivant des processus d'extraction, transformation et chargements (ETL en anglais) afin de rendre ces données disponibles et compréhensibles pour les autres équipes métiers.</a:t>
            </a:r>
          </a:p>
          <a:p>
            <a:endParaRPr lang="fr-FR" dirty="0"/>
          </a:p>
          <a:p>
            <a:endParaRPr lang="fr-FR" dirty="0"/>
          </a:p>
          <a:p>
            <a:r>
              <a:rPr lang="fr-FR" dirty="0"/>
              <a:t>Evaluation sur ces critères :</a:t>
            </a:r>
          </a:p>
          <a:p>
            <a:r>
              <a:rPr lang="fr-FR" dirty="0"/>
              <a:t>L'infrastructure de stockage, collecte et mise à disposition des données proposée répond aux besoins définis dans le cahier des charges et elle est efficace : - Simplicité du schéma d'infrastructure proposé - Capacité de stockage du schéma d'infrastructure proposé (peut recevoir des données Big Data ) - Optimisation des coûts de construction du schéma d'infrastructure proposé - Qualité des données extraites depuis le web vers le Data </a:t>
            </a:r>
            <a:r>
              <a:rPr lang="fr-FR" dirty="0" err="1"/>
              <a:t>lake</a:t>
            </a:r>
            <a:r>
              <a:rPr lang="fr-FR" dirty="0"/>
              <a:t> - Accessibilité des données disponibles dans le Data Warehouse - Robustesse et efficacité du processus ETL construit - Conformité du processus de collection de la donnée avec les normes de protection des données utilisateur définies dans le RGPD</a:t>
            </a:r>
          </a:p>
          <a:p>
            <a:endParaRPr lang="fr-FR" dirty="0"/>
          </a:p>
          <a:p>
            <a:r>
              <a:rPr lang="fr-FR" dirty="0"/>
              <a:t>Modalités d’évaluation : </a:t>
            </a:r>
          </a:p>
          <a:p>
            <a:r>
              <a:rPr lang="fr-FR" dirty="0"/>
              <a:t>Type d'évaluation : Une étude de cas sur des données réelles Thème d'évaluation : Construction d'une infrastructure Cloud accueillant des données Big Data (collecte de données web, intégration des données dans un Data Lake , nettoyage et chargement des données dans une base de données type AWS Redshift par traitement parallélisé si nécessaire via la construction d'un processus ETL) Contexte: En centre de formation ou à distance, étalé sur 10 heures. Livrable : Une étude de 1 page décrivant schématiquement l'infrastructure conceptualisée et le code source permettant de construire l'infrastructure, évalués par le jury de certification</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5</a:t>
            </a:fld>
            <a:endParaRPr lang="fr-FR" noProof="0"/>
          </a:p>
        </p:txBody>
      </p:sp>
    </p:spTree>
    <p:extLst>
      <p:ext uri="{BB962C8B-B14F-4D97-AF65-F5344CB8AC3E}">
        <p14:creationId xmlns:p14="http://schemas.microsoft.com/office/powerpoint/2010/main" val="156934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6</a:t>
            </a:fld>
            <a:endParaRPr lang="fr-FR"/>
          </a:p>
        </p:txBody>
      </p:sp>
    </p:spTree>
    <p:extLst>
      <p:ext uri="{BB962C8B-B14F-4D97-AF65-F5344CB8AC3E}">
        <p14:creationId xmlns:p14="http://schemas.microsoft.com/office/powerpoint/2010/main" val="52285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CMD : lancement des différents traitements</a:t>
            </a:r>
          </a:p>
          <a:p>
            <a:r>
              <a:rPr lang="fr-FR" dirty="0"/>
              <a:t>Data : </a:t>
            </a:r>
          </a:p>
          <a:p>
            <a:pPr marL="171450" indent="-171450">
              <a:buFontTx/>
              <a:buChar char="-"/>
            </a:pPr>
            <a:r>
              <a:rPr lang="fr-FR" dirty="0"/>
              <a:t>sous-dossier A_TRAITER\API pour les fichiers JSON extraits par API</a:t>
            </a:r>
          </a:p>
          <a:p>
            <a:pPr marL="171450" indent="-171450">
              <a:buFontTx/>
              <a:buChar char="-"/>
            </a:pPr>
            <a:r>
              <a:rPr lang="fr-FR" dirty="0"/>
              <a:t>- sous-dossier A_TRAITER\WEBSCRAPING pour les fichiers JSON des données </a:t>
            </a:r>
            <a:r>
              <a:rPr lang="fr-FR" dirty="0" err="1"/>
              <a:t>webscrappées</a:t>
            </a:r>
            <a:endParaRPr lang="fr-FR" dirty="0"/>
          </a:p>
          <a:p>
            <a:pPr marL="171450" indent="-171450">
              <a:buFontTx/>
              <a:buChar char="-"/>
            </a:pPr>
            <a:endParaRPr lang="fr-FR" dirty="0"/>
          </a:p>
          <a:p>
            <a:pPr marL="0" indent="0">
              <a:buFontTx/>
              <a:buNone/>
            </a:pPr>
            <a:r>
              <a:rPr lang="fr-FR" dirty="0"/>
              <a:t>Logs : Logs des traitements</a:t>
            </a:r>
          </a:p>
          <a:p>
            <a:pPr marL="0" indent="0">
              <a:buFontTx/>
              <a:buNone/>
            </a:pPr>
            <a:r>
              <a:rPr lang="fr-FR" dirty="0" err="1"/>
              <a:t>Scripts_python</a:t>
            </a:r>
            <a:r>
              <a:rPr lang="fr-FR" dirty="0"/>
              <a:t> : 3 scripts de traitement python</a:t>
            </a: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8</a:t>
            </a:fld>
            <a:endParaRPr lang="fr-FR"/>
          </a:p>
        </p:txBody>
      </p:sp>
    </p:spTree>
    <p:extLst>
      <p:ext uri="{BB962C8B-B14F-4D97-AF65-F5344CB8AC3E}">
        <p14:creationId xmlns:p14="http://schemas.microsoft.com/office/powerpoint/2010/main" val="166781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9</a:t>
            </a:fld>
            <a:endParaRPr lang="fr-FR"/>
          </a:p>
        </p:txBody>
      </p:sp>
    </p:spTree>
    <p:extLst>
      <p:ext uri="{BB962C8B-B14F-4D97-AF65-F5344CB8AC3E}">
        <p14:creationId xmlns:p14="http://schemas.microsoft.com/office/powerpoint/2010/main" val="308349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10</a:t>
            </a:fld>
            <a:endParaRPr lang="fr-FR"/>
          </a:p>
        </p:txBody>
      </p:sp>
    </p:spTree>
    <p:extLst>
      <p:ext uri="{BB962C8B-B14F-4D97-AF65-F5344CB8AC3E}">
        <p14:creationId xmlns:p14="http://schemas.microsoft.com/office/powerpoint/2010/main" val="35354561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nde introduction">
    <p:bg>
      <p:bgPr>
        <a:solidFill>
          <a:schemeClr val="bg1">
            <a:lumMod val="95000"/>
          </a:schemeClr>
        </a:solidFill>
        <a:effectLst/>
      </p:bgPr>
    </p:bg>
    <p:spTree>
      <p:nvGrpSpPr>
        <p:cNvPr id="1" name=""/>
        <p:cNvGrpSpPr/>
        <p:nvPr/>
      </p:nvGrpSpPr>
      <p:grpSpPr>
        <a:xfrm>
          <a:off x="0" y="0"/>
          <a:ext cx="0" cy="0"/>
          <a:chOff x="0" y="0"/>
          <a:chExt cx="0" cy="0"/>
        </a:xfrm>
      </p:grpSpPr>
      <p:sp>
        <p:nvSpPr>
          <p:cNvPr id="18" name="Forme libre : Form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12" name="Espace réservé du contenu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sp>
        <p:nvSpPr>
          <p:cNvPr id="23" name="Espace réservé d’image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fr-FR" noProof="0"/>
              <a:t>Insérez ou glissez-déplacez </a:t>
            </a:r>
            <a:br>
              <a:rPr lang="fr-FR" noProof="0"/>
            </a:br>
            <a:r>
              <a:rPr lang="fr-FR" noProof="0"/>
              <a:t>Votre photo</a:t>
            </a:r>
          </a:p>
        </p:txBody>
      </p:sp>
      <p:sp>
        <p:nvSpPr>
          <p:cNvPr id="20" name="Titr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21" name="Sous-titre 2">
            <a:extLst>
              <a:ext uri="{FF2B5EF4-FFF2-40B4-BE49-F238E27FC236}">
                <a16:creationId xmlns:a16="http://schemas.microsoft.com/office/drawing/2014/main" id="{B243D003-5AB8-421B-BD18-42CA03E14B9D}"/>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pic>
        <p:nvPicPr>
          <p:cNvPr id="24" name="Imag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nds nombres-Option 2">
    <p:spTree>
      <p:nvGrpSpPr>
        <p:cNvPr id="1" name=""/>
        <p:cNvGrpSpPr/>
        <p:nvPr/>
      </p:nvGrpSpPr>
      <p:grpSpPr>
        <a:xfrm>
          <a:off x="0" y="0"/>
          <a:ext cx="0" cy="0"/>
          <a:chOff x="0" y="0"/>
          <a:chExt cx="0" cy="0"/>
        </a:xfrm>
      </p:grpSpPr>
      <p:sp>
        <p:nvSpPr>
          <p:cNvPr id="21" name="Forme libre : Form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fr-FR" noProof="0"/>
          </a:p>
        </p:txBody>
      </p:sp>
      <p:sp>
        <p:nvSpPr>
          <p:cNvPr id="20" name="Forme libre : Form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8" name="Espace réservé du texte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fr-FR" noProof="0"/>
              <a:t>En-tête de section</a:t>
            </a:r>
          </a:p>
        </p:txBody>
      </p:sp>
      <p:sp>
        <p:nvSpPr>
          <p:cNvPr id="9" name="Espace réservé du texte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fr-FR" noProof="0"/>
              <a:t>En-tête de section</a:t>
            </a:r>
          </a:p>
        </p:txBody>
      </p:sp>
      <p:sp>
        <p:nvSpPr>
          <p:cNvPr id="19" name="Forme libre : Form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pPr rtl="0"/>
            <a:endParaRPr lang="fr-FR" noProof="0"/>
          </a:p>
        </p:txBody>
      </p:sp>
      <p:sp>
        <p:nvSpPr>
          <p:cNvPr id="6" name="Espace réservé du texte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En-tête de section</a:t>
            </a:r>
          </a:p>
        </p:txBody>
      </p:sp>
      <p:sp>
        <p:nvSpPr>
          <p:cNvPr id="10" name="Espace réservé du texte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3" name="Espace réservé du contenu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11" name="Espace réservé du texte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a:t>2</a:t>
            </a:r>
          </a:p>
        </p:txBody>
      </p:sp>
      <p:sp>
        <p:nvSpPr>
          <p:cNvPr id="14" name="Espace réservé du texte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12" name="Espace réservé du texte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a:t>3</a:t>
            </a:r>
          </a:p>
        </p:txBody>
      </p:sp>
      <p:sp>
        <p:nvSpPr>
          <p:cNvPr id="15" name="Espace réservé du texte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4" name="Titre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fr-FR" noProof="0"/>
          </a:p>
        </p:txBody>
      </p:sp>
      <p:sp>
        <p:nvSpPr>
          <p:cNvPr id="17" name="Espace réservé du numéro de diapositive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8" name="Espace réservé du texte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grpSp>
        <p:nvGrpSpPr>
          <p:cNvPr id="192" name="Groupe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orme libre : Form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fr-FR" noProof="0"/>
            </a:p>
          </p:txBody>
        </p:sp>
        <p:grpSp>
          <p:nvGrpSpPr>
            <p:cNvPr id="182" name="Groupe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orme libre : Form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4" name="Forme libre : Form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5" name="Forme libre : Form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6" name="Forme libre : Form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8" name="Forme libre : Form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9" name="Forme libre : Form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90" name="Forme libre : Form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91" name="Forme libre : Form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fr-FR"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pace de marché">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space réservé du texte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0" name="Espace réservé du texte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1" name="Espace réservé du texte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2" name="Espace réservé du texte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4" name="Titr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2430366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onnes encadrées">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orme libre : Form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3" name="Forme libre : Form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grpSp>
      <p:sp>
        <p:nvSpPr>
          <p:cNvPr id="10" name="Espace réservé du contenu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section 1</a:t>
            </a:r>
          </a:p>
        </p:txBody>
      </p:sp>
      <p:sp>
        <p:nvSpPr>
          <p:cNvPr id="6" name="Espace réservé du contenu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contenu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section 2</a:t>
            </a:r>
          </a:p>
        </p:txBody>
      </p:sp>
      <p:sp>
        <p:nvSpPr>
          <p:cNvPr id="8" name="Espace réservé du contenu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la section 3</a:t>
            </a:r>
          </a:p>
        </p:txBody>
      </p:sp>
      <p:sp>
        <p:nvSpPr>
          <p:cNvPr id="9" name="Espace réservé du contenu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Titre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fr-FR" noProof="0"/>
          </a:p>
        </p:txBody>
      </p:sp>
      <p:sp>
        <p:nvSpPr>
          <p:cNvPr id="16" name="Espace réservé du numéro de diapositive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7" name="Espace réservé du texte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24" name="Forme libre : Form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fr-FR" noProof="0"/>
          </a:p>
        </p:txBody>
      </p:sp>
      <p:sp>
        <p:nvSpPr>
          <p:cNvPr id="26" name="Flèche : Droite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Forme libre : Form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fr-FR" noProof="0"/>
          </a:p>
        </p:txBody>
      </p:sp>
      <p:sp>
        <p:nvSpPr>
          <p:cNvPr id="29" name="Flèche : Droite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70484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cxnSp>
        <p:nvCxnSpPr>
          <p:cNvPr id="13" name="Connecteur droit avec flèche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texte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15" name="Espace réservé du texte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6" name="Espace réservé du texte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7" name="Espace réservé du texte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8" name="Espace réservé du texte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9" name="Espace réservé du texte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20" name="Espace réservé du texte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1" name="Espace réservé du texte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2" name="Espace réservé du texte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3" name="Espace réservé du texte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4" name="Espace réservé du texte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5" name="Espace réservé du texte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6" name="Espace réservé du texte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7" name="Espace réservé du texte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8" name="Espace réservé du texte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9" name="Espace réservé du texte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0" name="Espace réservé du texte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1" name="Espace réservé du texte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2" name="Espace réservé du texte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3" name="Espace réservé du texte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4" name="Espace réservé du texte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5" name="Espace réservé du texte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6" name="Espace réservé du texte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7" name="Espace réservé du texte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0" name="Espace réservé du texte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fr-FR" noProof="0"/>
              <a:t>Titre de l’élément</a:t>
            </a:r>
          </a:p>
        </p:txBody>
      </p:sp>
      <p:sp>
        <p:nvSpPr>
          <p:cNvPr id="41" name="Espace réservé du texte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fr-FR" noProof="0"/>
              <a:t>Mois, Année</a:t>
            </a:r>
          </a:p>
        </p:txBody>
      </p:sp>
      <p:sp>
        <p:nvSpPr>
          <p:cNvPr id="4" name="Titre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39" name="Espace réservé du texte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909005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mbres de l’équipe 3">
    <p:spTree>
      <p:nvGrpSpPr>
        <p:cNvPr id="1" name=""/>
        <p:cNvGrpSpPr/>
        <p:nvPr/>
      </p:nvGrpSpPr>
      <p:grpSpPr>
        <a:xfrm>
          <a:off x="0" y="0"/>
          <a:ext cx="0" cy="0"/>
          <a:chOff x="0" y="0"/>
          <a:chExt cx="0" cy="0"/>
        </a:xfrm>
      </p:grpSpPr>
      <p:sp>
        <p:nvSpPr>
          <p:cNvPr id="28" name="Forme libre : Form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9" name="Forme libre : Form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27" name="Espace réservé d’image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26" name="Espace réservé d’image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25" name="Espace réservé d’image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39" name="Espace réservé du texte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42" name="Espace réservé du texte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43" name="Espace réservé du texte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Fonction</a:t>
            </a:r>
          </a:p>
        </p:txBody>
      </p:sp>
      <p:sp>
        <p:nvSpPr>
          <p:cNvPr id="45" name="Espace réservé du texte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46" name="Espace réservé du texte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47" name="Espace réservé du texte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Fonction</a:t>
            </a:r>
          </a:p>
        </p:txBody>
      </p:sp>
      <p:sp>
        <p:nvSpPr>
          <p:cNvPr id="49" name="Espace réservé du texte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50" name="Espace réservé du texte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51" name="Espace réservé du texte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Titre</a:t>
            </a:r>
          </a:p>
        </p:txBody>
      </p:sp>
      <p:sp>
        <p:nvSpPr>
          <p:cNvPr id="4" name="Titre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1" name="Espace réservé du texte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pic>
        <p:nvPicPr>
          <p:cNvPr id="30" name="Imag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mbres de l’équipe 6">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orme libre : Form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49" name="Forme libre : Form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grpSp>
      <p:sp>
        <p:nvSpPr>
          <p:cNvPr id="47" name="Espace réservé d’image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6" name="Espace réservé d’image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5" name="Espace réservé d’image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4" name="Espace réservé d’image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3" name="Espace réservé d’image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2" name="Espace réservé d’image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18" name="Espace réservé du texte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19" name="Espace réservé du texte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36" name="Espace réservé du texte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37" name="Espace réservé du texte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40" name="Espace réservé du texte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41" name="Espace réservé du texte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2" name="Espace réservé du texte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53" name="Espace réservé du texte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7" name="Espace réservé du texte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58" name="Espace réservé du texte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9" name="Espace réservé du texte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60" name="Espace réservé du texte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4" name="Titre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7" name="Espace réservé du texte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pic>
        <p:nvPicPr>
          <p:cNvPr id="50" name="Imag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En-tête de section avec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11" name="Forme libre : Form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fr-FR" noProof="0"/>
              <a:t>Merci </a:t>
            </a:r>
            <a:br>
              <a:rPr lang="fr-FR" noProof="0"/>
            </a:br>
            <a:r>
              <a:rPr lang="fr-FR" noProof="0"/>
              <a:t>Vous</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fr-FR" noProof="0" smtClean="0"/>
              <a:pPr/>
              <a:t>‹N°›</a:t>
            </a:fld>
            <a:endParaRPr lang="fr-FR" noProof="0"/>
          </a:p>
        </p:txBody>
      </p:sp>
      <p:sp>
        <p:nvSpPr>
          <p:cNvPr id="9" name="Sous-titr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Nom complet</a:t>
            </a:r>
          </a:p>
        </p:txBody>
      </p:sp>
      <p:sp>
        <p:nvSpPr>
          <p:cNvPr id="12" name="Espace réservé du texte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Téléphone</a:t>
            </a:r>
          </a:p>
        </p:txBody>
      </p:sp>
      <p:sp>
        <p:nvSpPr>
          <p:cNvPr id="13" name="Espace réservé du texte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fr-FR" noProof="0"/>
              <a:t>E-mail</a:t>
            </a:r>
          </a:p>
        </p:txBody>
      </p:sp>
      <p:sp>
        <p:nvSpPr>
          <p:cNvPr id="15" name="Espace réservé du texte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fr-FR" noProof="0"/>
              <a:t>Site web</a:t>
            </a:r>
          </a:p>
        </p:txBody>
      </p:sp>
      <p:pic>
        <p:nvPicPr>
          <p:cNvPr id="17" name="Imag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3337832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avec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orme libre : Form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9" name="Espace réservé d’image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fr-FR" noProof="0"/>
              <a:t>Insérez ou glissez-déplacez votre photo</a:t>
            </a:r>
          </a:p>
        </p:txBody>
      </p:sp>
    </p:spTree>
    <p:extLst>
      <p:ext uri="{BB962C8B-B14F-4D97-AF65-F5344CB8AC3E}">
        <p14:creationId xmlns:p14="http://schemas.microsoft.com/office/powerpoint/2010/main" val="1630659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tête de section avec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fr-FR" noProof="0" smtClean="0"/>
              <a:pPr algn="ctr"/>
              <a:t>‹N°›</a:t>
            </a:fld>
            <a:endParaRPr lang="fr-FR" noProof="0"/>
          </a:p>
        </p:txBody>
      </p:sp>
      <p:sp>
        <p:nvSpPr>
          <p:cNvPr id="12" name="Forme libre : Form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pPr rtl="0"/>
            <a:endParaRPr lang="fr-FR" noProof="0"/>
          </a:p>
        </p:txBody>
      </p:sp>
      <p:sp>
        <p:nvSpPr>
          <p:cNvPr id="13" name="Espace réservé d’image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fr-FR" noProof="0"/>
              <a:t>Insérez ou glissez-déplacez votre photo</a:t>
            </a:r>
          </a:p>
        </p:txBody>
      </p:sp>
    </p:spTree>
    <p:extLst>
      <p:ext uri="{BB962C8B-B14F-4D97-AF65-F5344CB8AC3E}">
        <p14:creationId xmlns:p14="http://schemas.microsoft.com/office/powerpoint/2010/main" val="74188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ces sous forme d’icônes 5X">
    <p:spTree>
      <p:nvGrpSpPr>
        <p:cNvPr id="1" name=""/>
        <p:cNvGrpSpPr/>
        <p:nvPr/>
      </p:nvGrpSpPr>
      <p:grpSpPr>
        <a:xfrm>
          <a:off x="0" y="0"/>
          <a:ext cx="0" cy="0"/>
          <a:chOff x="0" y="0"/>
          <a:chExt cx="0" cy="0"/>
        </a:xfrm>
      </p:grpSpPr>
      <p:sp>
        <p:nvSpPr>
          <p:cNvPr id="275" name="Forme libre : Form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76" name="Forme libre : Form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143" name="Forme libre : Forme 142">
            <a:extLst>
              <a:ext uri="{FF2B5EF4-FFF2-40B4-BE49-F238E27FC236}">
                <a16:creationId xmlns:a16="http://schemas.microsoft.com/office/drawing/2014/main" id="{5F22E849-5233-48D2-959E-8C16EA1928B5}"/>
              </a:ext>
            </a:extLst>
          </p:cNvPr>
          <p:cNvSpPr>
            <a:spLocks noChangeAspect="1"/>
          </p:cNvSpPr>
          <p:nvPr/>
        </p:nvSpPr>
        <p:spPr>
          <a:xfrm>
            <a:off x="821418" y="3712315"/>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163" name="Forme libre : Forme 162">
            <a:extLst>
              <a:ext uri="{FF2B5EF4-FFF2-40B4-BE49-F238E27FC236}">
                <a16:creationId xmlns:a16="http://schemas.microsoft.com/office/drawing/2014/main" id="{982928D4-D4D3-496B-8019-E859892D985D}"/>
              </a:ext>
            </a:extLst>
          </p:cNvPr>
          <p:cNvSpPr>
            <a:spLocks noChangeAspect="1"/>
          </p:cNvSpPr>
          <p:nvPr/>
        </p:nvSpPr>
        <p:spPr>
          <a:xfrm>
            <a:off x="3955694" y="3704825"/>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54B5EC56-E438-4AF0-963D-B6446D73ADF0}"/>
              </a:ext>
            </a:extLst>
          </p:cNvPr>
          <p:cNvSpPr>
            <a:spLocks noChangeAspect="1"/>
          </p:cNvSpPr>
          <p:nvPr/>
        </p:nvSpPr>
        <p:spPr>
          <a:xfrm>
            <a:off x="6742060" y="3693886"/>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42" name="Forme libre : Forme 241">
            <a:extLst>
              <a:ext uri="{FF2B5EF4-FFF2-40B4-BE49-F238E27FC236}">
                <a16:creationId xmlns:a16="http://schemas.microsoft.com/office/drawing/2014/main" id="{712A5906-978E-4B99-8932-80E90ED71489}"/>
              </a:ext>
            </a:extLst>
          </p:cNvPr>
          <p:cNvSpPr>
            <a:spLocks noChangeAspect="1"/>
          </p:cNvSpPr>
          <p:nvPr/>
        </p:nvSpPr>
        <p:spPr>
          <a:xfrm>
            <a:off x="9686885" y="3703082"/>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111494"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612390"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612390"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245770"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746666"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746666"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7032136"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533032"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533032"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9976961"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9477857"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9477857"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7" name="Espace réservé du pied de page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fr-FR" noProof="0"/>
          </a:p>
        </p:txBody>
      </p:sp>
      <p:sp>
        <p:nvSpPr>
          <p:cNvPr id="18" name="Espace réservé du numéro de diapositive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9" name="Titre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En-tête de section avec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11" name="Forme libre : Form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fr-FR" noProof="0" smtClean="0"/>
              <a:pPr algn="ctr"/>
              <a:t>‹N°›</a:t>
            </a:fld>
            <a:endParaRPr lang="fr-FR" noProof="0"/>
          </a:p>
        </p:txBody>
      </p:sp>
      <p:pic>
        <p:nvPicPr>
          <p:cNvPr id="15" name="Imag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Titre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fr-FR" noProof="0" dirty="0"/>
              <a:t>Modifiez le style du titre</a:t>
            </a:r>
          </a:p>
        </p:txBody>
      </p:sp>
      <p:sp>
        <p:nvSpPr>
          <p:cNvPr id="7" name="Espace réservé du pied de page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fr-FR" noProof="0"/>
          </a:p>
        </p:txBody>
      </p:sp>
      <p:sp>
        <p:nvSpPr>
          <p:cNvPr id="8" name="Espace réservé du numéro de diapositive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734501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texte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8" name="Espace réservé au pied de page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891552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fr-FR" noProof="0"/>
              <a:t>Modifiez les styles du texte du masque</a:t>
            </a:r>
          </a:p>
        </p:txBody>
      </p:sp>
      <p:sp>
        <p:nvSpPr>
          <p:cNvPr id="2" name="Titr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fr-FR" noProof="0"/>
          </a:p>
        </p:txBody>
      </p:sp>
      <p:sp>
        <p:nvSpPr>
          <p:cNvPr id="10" name="Espace réservé du numéro de diapositive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2139098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avec légende">
    <p:bg>
      <p:bgPr>
        <a:solidFill>
          <a:schemeClr val="bg1">
            <a:lumMod val="95000"/>
          </a:schemeClr>
        </a:solidFill>
        <a:effectLst/>
      </p:bgPr>
    </p:bg>
    <p:spTree>
      <p:nvGrpSpPr>
        <p:cNvPr id="1" name=""/>
        <p:cNvGrpSpPr/>
        <p:nvPr/>
      </p:nvGrpSpPr>
      <p:grpSpPr>
        <a:xfrm>
          <a:off x="0" y="0"/>
          <a:ext cx="0" cy="0"/>
          <a:chOff x="0" y="0"/>
          <a:chExt cx="0" cy="0"/>
        </a:xfrm>
      </p:grpSpPr>
      <p:sp>
        <p:nvSpPr>
          <p:cNvPr id="17" name="Forme libre : Form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13" name="Forme libre : Form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3" name="Espace réservé du contenu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0" name="Titr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rtlCol="0" anchor="b"/>
          <a:lstStyle/>
          <a:p>
            <a:pPr rtl="0"/>
            <a:r>
              <a:rPr lang="fr-FR" noProof="0"/>
              <a:t>Modifiez le style du titre</a:t>
            </a:r>
          </a:p>
        </p:txBody>
      </p:sp>
      <p:sp>
        <p:nvSpPr>
          <p:cNvPr id="2" name="Espace réservé du pied de page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795196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u avec légende">
    <p:bg>
      <p:bgPr>
        <a:solidFill>
          <a:schemeClr val="bg1">
            <a:lumMod val="95000"/>
          </a:schemeClr>
        </a:solidFill>
        <a:effectLst/>
      </p:bgPr>
    </p:bg>
    <p:spTree>
      <p:nvGrpSpPr>
        <p:cNvPr id="1" name=""/>
        <p:cNvGrpSpPr/>
        <p:nvPr/>
      </p:nvGrpSpPr>
      <p:grpSpPr>
        <a:xfrm>
          <a:off x="0" y="0"/>
          <a:ext cx="0" cy="0"/>
          <a:chOff x="0" y="0"/>
          <a:chExt cx="0" cy="0"/>
        </a:xfrm>
      </p:grpSpPr>
      <p:sp>
        <p:nvSpPr>
          <p:cNvPr id="13" name="Forme libre : Form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17" name="Forme libre : Form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2" name="Espace réservé du pied de page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dirty="0"/>
          </a:p>
        </p:txBody>
      </p:sp>
      <p:sp>
        <p:nvSpPr>
          <p:cNvPr id="6" name="Titre 5">
            <a:extLst>
              <a:ext uri="{FF2B5EF4-FFF2-40B4-BE49-F238E27FC236}">
                <a16:creationId xmlns:a16="http://schemas.microsoft.com/office/drawing/2014/main" id="{CF05C4A6-93FB-DC00-A260-1AFD4013F6A5}"/>
              </a:ext>
            </a:extLst>
          </p:cNvPr>
          <p:cNvSpPr>
            <a:spLocks noGrp="1"/>
          </p:cNvSpPr>
          <p:nvPr>
            <p:ph type="title"/>
          </p:nvPr>
        </p:nvSpPr>
        <p:spPr>
          <a:xfrm>
            <a:off x="432000" y="432000"/>
            <a:ext cx="11329200" cy="432000"/>
          </a:xfrm>
        </p:spPr>
        <p:txBody>
          <a:bodyPr rtlCol="0"/>
          <a:lstStyle/>
          <a:p>
            <a:pPr rtl="0"/>
            <a:r>
              <a:rPr lang="fr-FR" noProof="0" dirty="0"/>
              <a:t>Modifiez le style du titre</a:t>
            </a:r>
          </a:p>
        </p:txBody>
      </p:sp>
      <p:sp>
        <p:nvSpPr>
          <p:cNvPr id="7" name="Espace réservé du contenu 2">
            <a:extLst>
              <a:ext uri="{FF2B5EF4-FFF2-40B4-BE49-F238E27FC236}">
                <a16:creationId xmlns:a16="http://schemas.microsoft.com/office/drawing/2014/main" id="{79FEA77F-7CFB-987C-2E50-9A9BE03DF948}"/>
              </a:ext>
            </a:extLst>
          </p:cNvPr>
          <p:cNvSpPr>
            <a:spLocks noGrp="1"/>
          </p:cNvSpPr>
          <p:nvPr>
            <p:ph idx="1" hasCustomPrompt="1"/>
          </p:nvPr>
        </p:nvSpPr>
        <p:spPr>
          <a:xfrm>
            <a:off x="432000" y="1152000"/>
            <a:ext cx="113292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924609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2" name="Forme libre : Form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13" name="Forme libre : Form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3" name="Espace réservé de l’image 2" descr="Espace réservé d’image">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Insérez ou glissez-déplacez votre photo</a:t>
            </a:r>
          </a:p>
        </p:txBody>
      </p:sp>
      <p:sp>
        <p:nvSpPr>
          <p:cNvPr id="2" name="Titr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fr-FR" noProof="0"/>
              <a:t>Modifiez le style du titre</a:t>
            </a:r>
          </a:p>
        </p:txBody>
      </p:sp>
      <p:sp>
        <p:nvSpPr>
          <p:cNvPr id="11" name="Espace réservé du texte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pied de page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uces sous forme d’icônes 5X">
    <p:spTree>
      <p:nvGrpSpPr>
        <p:cNvPr id="1" name=""/>
        <p:cNvGrpSpPr/>
        <p:nvPr/>
      </p:nvGrpSpPr>
      <p:grpSpPr>
        <a:xfrm>
          <a:off x="0" y="0"/>
          <a:ext cx="0" cy="0"/>
          <a:chOff x="0" y="0"/>
          <a:chExt cx="0" cy="0"/>
        </a:xfrm>
      </p:grpSpPr>
      <p:sp>
        <p:nvSpPr>
          <p:cNvPr id="275" name="Forme libre : Form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76" name="Forme libre : Form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143" name="Forme libre : Forme 142">
            <a:extLst>
              <a:ext uri="{FF2B5EF4-FFF2-40B4-BE49-F238E27FC236}">
                <a16:creationId xmlns:a16="http://schemas.microsoft.com/office/drawing/2014/main" id="{5F22E849-5233-48D2-959E-8C16EA1928B5}"/>
              </a:ext>
            </a:extLst>
          </p:cNvPr>
          <p:cNvSpPr>
            <a:spLocks noChangeAspect="1"/>
          </p:cNvSpPr>
          <p:nvPr/>
        </p:nvSpPr>
        <p:spPr>
          <a:xfrm>
            <a:off x="1204282" y="1223813"/>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163" name="Forme libre : Forme 162">
            <a:extLst>
              <a:ext uri="{FF2B5EF4-FFF2-40B4-BE49-F238E27FC236}">
                <a16:creationId xmlns:a16="http://schemas.microsoft.com/office/drawing/2014/main" id="{982928D4-D4D3-496B-8019-E859892D985D}"/>
              </a:ext>
            </a:extLst>
          </p:cNvPr>
          <p:cNvSpPr>
            <a:spLocks noChangeAspect="1"/>
          </p:cNvSpPr>
          <p:nvPr/>
        </p:nvSpPr>
        <p:spPr>
          <a:xfrm>
            <a:off x="4249542" y="1216323"/>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54B5EC56-E438-4AF0-963D-B6446D73ADF0}"/>
              </a:ext>
            </a:extLst>
          </p:cNvPr>
          <p:cNvSpPr>
            <a:spLocks noChangeAspect="1"/>
          </p:cNvSpPr>
          <p:nvPr/>
        </p:nvSpPr>
        <p:spPr>
          <a:xfrm>
            <a:off x="7017965" y="1205384"/>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42" name="Forme libre : Forme 241">
            <a:extLst>
              <a:ext uri="{FF2B5EF4-FFF2-40B4-BE49-F238E27FC236}">
                <a16:creationId xmlns:a16="http://schemas.microsoft.com/office/drawing/2014/main" id="{712A5906-978E-4B99-8932-80E90ED71489}"/>
              </a:ext>
            </a:extLst>
          </p:cNvPr>
          <p:cNvSpPr>
            <a:spLocks noChangeAspect="1"/>
          </p:cNvSpPr>
          <p:nvPr/>
        </p:nvSpPr>
        <p:spPr>
          <a:xfrm>
            <a:off x="10113559" y="1214580"/>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2" name="Forme libre : Forme 275">
            <a:extLst>
              <a:ext uri="{FF2B5EF4-FFF2-40B4-BE49-F238E27FC236}">
                <a16:creationId xmlns:a16="http://schemas.microsoft.com/office/drawing/2014/main" id="{4BBC216A-A631-47B2-1150-24612196960B}"/>
              </a:ext>
            </a:extLst>
          </p:cNvPr>
          <p:cNvSpPr/>
          <p:nvPr userDrawn="1"/>
        </p:nvSpPr>
        <p:spPr>
          <a:xfrm rot="900000">
            <a:off x="-650568" y="-3884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539618"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914679"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914679"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7308041"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808937"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808937"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10403635"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9904531"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9904531"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7" name="Espace réservé du pied de page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fr-FR" noProof="0"/>
          </a:p>
        </p:txBody>
      </p:sp>
      <p:sp>
        <p:nvSpPr>
          <p:cNvPr id="18" name="Espace réservé du numéro de diapositive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9" name="Titre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fr-FR" noProof="0"/>
              <a:t>Modifiez le style du titre</a:t>
            </a:r>
          </a:p>
        </p:txBody>
      </p:sp>
      <p:sp>
        <p:nvSpPr>
          <p:cNvPr id="3" name="Forme libre : Forme 162">
            <a:extLst>
              <a:ext uri="{FF2B5EF4-FFF2-40B4-BE49-F238E27FC236}">
                <a16:creationId xmlns:a16="http://schemas.microsoft.com/office/drawing/2014/main" id="{6F35842B-6B95-7D65-86FB-D596AE6DCD2A}"/>
              </a:ext>
            </a:extLst>
          </p:cNvPr>
          <p:cNvSpPr>
            <a:spLocks noChangeAspect="1"/>
          </p:cNvSpPr>
          <p:nvPr userDrawn="1"/>
        </p:nvSpPr>
        <p:spPr>
          <a:xfrm>
            <a:off x="4204470" y="115269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4" name="Espace réservé d’image 15">
            <a:extLst>
              <a:ext uri="{FF2B5EF4-FFF2-40B4-BE49-F238E27FC236}">
                <a16:creationId xmlns:a16="http://schemas.microsoft.com/office/drawing/2014/main" id="{6FDD31FC-E364-3A63-4F3D-2E0537403944}"/>
              </a:ext>
            </a:extLst>
          </p:cNvPr>
          <p:cNvSpPr>
            <a:spLocks noGrp="1"/>
          </p:cNvSpPr>
          <p:nvPr>
            <p:ph type="pic" sz="quarter" idx="53" hasCustomPrompt="1"/>
          </p:nvPr>
        </p:nvSpPr>
        <p:spPr>
          <a:xfrm>
            <a:off x="4494546" y="146494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Tree>
    <p:extLst>
      <p:ext uri="{BB962C8B-B14F-4D97-AF65-F5344CB8AC3E}">
        <p14:creationId xmlns:p14="http://schemas.microsoft.com/office/powerpoint/2010/main" val="25540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1">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24" name="Forme libre : Form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25" name="Forme libre : Form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0" name="Espace réservé d’image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1" name="Espace réservé d’image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2" name="Espace réservé d’image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4" name="Titre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fr-FR" noProof="0"/>
          </a:p>
        </p:txBody>
      </p:sp>
      <p:sp>
        <p:nvSpPr>
          <p:cNvPr id="13" name="Espace réservé du numéro de diapositive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6" name="Espace réservé du texte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931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orme libre : Form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21" name="Espace réservé du texte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Forme libre : Form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30" name="Forme libre : Form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37" name="Forme libre : Form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34" name="Espace réservé d’image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5" name="Espace réservé d’image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6" name="Espace réservé d’image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0" name="Espace réservé du texte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u pied de page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pic>
        <p:nvPicPr>
          <p:cNvPr id="44" name="Imag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ces sous forme d’icône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orme libre : Form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30" name="Forme libre : Form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39" name="Forme libre : Form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40" name="Forme libre : Form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41" name="Forme libre : Form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33" name="Espace réservé d’image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4" name="Espace réservé d’image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2</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7" name="Espace réservé d’image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5" name="Espace réservé du texte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3</a:t>
            </a:r>
          </a:p>
        </p:txBody>
      </p:sp>
      <p:sp>
        <p:nvSpPr>
          <p:cNvPr id="26" name="Espace réservé du texte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8" name="Espace réservé d’image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7" name="Espace réservé du texte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4</a:t>
            </a:r>
          </a:p>
        </p:txBody>
      </p:sp>
      <p:sp>
        <p:nvSpPr>
          <p:cNvPr id="28" name="Espace réservé du texte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4" name="Espace réservé du pied de page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sp>
        <p:nvSpPr>
          <p:cNvPr id="51" name="Titr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52" name="Sous-titr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53" name="Imag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it numérique">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1" name="Forme libre : Form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fr-FR" noProof="0"/>
          </a:p>
        </p:txBody>
      </p:sp>
      <p:sp>
        <p:nvSpPr>
          <p:cNvPr id="3" name="Espace réservé du pied de page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rtl="0"/>
              <a:t>‹N°›</a:t>
            </a:fld>
            <a:endParaRPr lang="fr-FR" noProof="0"/>
          </a:p>
        </p:txBody>
      </p:sp>
      <p:sp>
        <p:nvSpPr>
          <p:cNvPr id="17" name="Titr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18" name="Sous-titr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22" name="Imag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Imag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Espace réservé d’image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a:t>Insérez ou glissez-déplacez votre conception d’écran ici</a:t>
            </a:r>
          </a:p>
        </p:txBody>
      </p:sp>
    </p:spTree>
    <p:extLst>
      <p:ext uri="{BB962C8B-B14F-4D97-AF65-F5344CB8AC3E}">
        <p14:creationId xmlns:p14="http://schemas.microsoft.com/office/powerpoint/2010/main" val="7787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roduit numérique">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1" name="Forme libre : Form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fr-FR" noProof="0"/>
          </a:p>
        </p:txBody>
      </p:sp>
      <p:sp>
        <p:nvSpPr>
          <p:cNvPr id="3" name="Espace réservé du pied de page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rtl="0"/>
              <a:t>‹N°›</a:t>
            </a:fld>
            <a:endParaRPr lang="fr-FR" noProof="0"/>
          </a:p>
        </p:txBody>
      </p:sp>
      <p:sp>
        <p:nvSpPr>
          <p:cNvPr id="17" name="Titr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18" name="Sous-titr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22" name="Imag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17499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nds nombres-Option 1">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1</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fr-FR" noProof="0"/>
              <a:t>2</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D511B9E7-33BC-464B-B75C-73154C197648}"/>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fr-FR" noProof="0"/>
          </a:p>
        </p:txBody>
      </p:sp>
      <p:sp>
        <p:nvSpPr>
          <p:cNvPr id="13" name="Espace réservé du texte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0" name="Espace réservé du numéro de diapositive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47237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fr-FR" noProof="0"/>
              <a:t>Cliquez pour modifier le style du titre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fr-FR" noProof="0"/>
          </a:p>
        </p:txBody>
      </p:sp>
      <p:pic>
        <p:nvPicPr>
          <p:cNvPr id="12" name="Image 11">
            <a:extLst>
              <a:ext uri="{FF2B5EF4-FFF2-40B4-BE49-F238E27FC236}">
                <a16:creationId xmlns:a16="http://schemas.microsoft.com/office/drawing/2014/main" id="{0B6E215A-5CBB-4D87-AC07-D4489F92376D}"/>
              </a:ext>
            </a:extLst>
          </p:cNvPr>
          <p:cNvPicPr>
            <a:picLocks noChangeAspect="1"/>
          </p:cNvPicPr>
          <p:nvPr userDrawn="1"/>
        </p:nvPicPr>
        <p:blipFill>
          <a:blip r:embed="rId30"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Espace réservé du numéro de diapositive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82" r:id="rId3"/>
    <p:sldLayoutId id="2147483667" r:id="rId4"/>
    <p:sldLayoutId id="2147483664" r:id="rId5"/>
    <p:sldLayoutId id="2147483665" r:id="rId6"/>
    <p:sldLayoutId id="2147483666" r:id="rId7"/>
    <p:sldLayoutId id="2147483683" r:id="rId8"/>
    <p:sldLayoutId id="2147483668" r:id="rId9"/>
    <p:sldLayoutId id="2147483669" r:id="rId10"/>
    <p:sldLayoutId id="2147483670" r:id="rId11"/>
    <p:sldLayoutId id="2147483671" r:id="rId12"/>
    <p:sldLayoutId id="2147483672" r:id="rId13"/>
    <p:sldLayoutId id="2147483673" r:id="rId14"/>
    <p:sldLayoutId id="2147483674" r:id="rId15"/>
    <p:sldLayoutId id="2147483681" r:id="rId16"/>
    <p:sldLayoutId id="2147483675" r:id="rId17"/>
    <p:sldLayoutId id="2147483679" r:id="rId18"/>
    <p:sldLayoutId id="2147483676" r:id="rId19"/>
    <p:sldLayoutId id="2147483680" r:id="rId20"/>
    <p:sldLayoutId id="2147483650" r:id="rId21"/>
    <p:sldLayoutId id="2147483652" r:id="rId22"/>
    <p:sldLayoutId id="2147483653" r:id="rId23"/>
    <p:sldLayoutId id="2147483654" r:id="rId24"/>
    <p:sldLayoutId id="2147483655" r:id="rId25"/>
    <p:sldLayoutId id="2147483677" r:id="rId26"/>
    <p:sldLayoutId id="2147483684" r:id="rId27"/>
    <p:sldLayoutId id="2147483678" r:id="rId28"/>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www.inaturalist.org/observations?taxon_id=42184" TargetMode="External"/><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api.inaturalist.org/v1/docs/#!/Observations/get_observations"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auline-se/RNCP_Bloc1.git"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uralist.org/observations?taxon_id=42184"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a:xfrm>
            <a:off x="5948248" y="1294857"/>
            <a:ext cx="3566203" cy="670144"/>
          </a:xfrm>
        </p:spPr>
        <p:txBody>
          <a:bodyPr rtlCol="0"/>
          <a:lstStyle/>
          <a:p>
            <a:pPr rtl="0"/>
            <a:r>
              <a:rPr lang="fr-FR" dirty="0"/>
              <a:t>RNCP : bloc 1</a:t>
            </a:r>
          </a:p>
        </p:txBody>
      </p:sp>
      <p:pic>
        <p:nvPicPr>
          <p:cNvPr id="13" name="Espace réservé pour une image  12">
            <a:extLst>
              <a:ext uri="{FF2B5EF4-FFF2-40B4-BE49-F238E27FC236}">
                <a16:creationId xmlns:a16="http://schemas.microsoft.com/office/drawing/2014/main" id="{9901A8E0-BFD8-2625-30B6-80BD9D9C602A}"/>
              </a:ext>
            </a:extLst>
          </p:cNvPr>
          <p:cNvPicPr>
            <a:picLocks noGrp="1" noChangeAspect="1"/>
          </p:cNvPicPr>
          <p:nvPr>
            <p:ph type="pic" sz="quarter" idx="10"/>
          </p:nvPr>
        </p:nvPicPr>
        <p:blipFill>
          <a:blip r:embed="rId3"/>
          <a:srcRect l="17577" r="17577"/>
          <a:stretch>
            <a:fillRect/>
          </a:stretch>
        </p:blipFill>
        <p:spPr>
          <a:xfrm>
            <a:off x="665042" y="639096"/>
            <a:ext cx="5189419" cy="5326757"/>
          </a:xfrm>
        </p:spPr>
      </p:pic>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a:xfrm>
            <a:off x="4675517" y="2552589"/>
            <a:ext cx="6521570" cy="1890015"/>
          </a:xfrm>
        </p:spPr>
        <p:txBody>
          <a:bodyPr rtlCol="0"/>
          <a:lstStyle/>
          <a:p>
            <a:pPr rtl="0"/>
            <a:r>
              <a:rPr lang="fr-FR" sz="3200" dirty="0"/>
              <a:t>Construction et alimentation d'une infrastructure de gestion de données</a:t>
            </a:r>
            <a:r>
              <a:rPr lang="fr-FR" sz="3200" noProof="1"/>
              <a:t>.</a:t>
            </a:r>
          </a:p>
          <a:p>
            <a:pPr rtl="0"/>
            <a:endParaRPr lang="fr-FR" sz="3200" dirty="0"/>
          </a:p>
        </p:txBody>
      </p:sp>
      <p:sp>
        <p:nvSpPr>
          <p:cNvPr id="14" name="Sous-titre 2">
            <a:extLst>
              <a:ext uri="{FF2B5EF4-FFF2-40B4-BE49-F238E27FC236}">
                <a16:creationId xmlns:a16="http://schemas.microsoft.com/office/drawing/2014/main" id="{90557703-D941-C8A2-A0AD-CD83B5AEDCAE}"/>
              </a:ext>
            </a:extLst>
          </p:cNvPr>
          <p:cNvSpPr txBox="1">
            <a:spLocks/>
          </p:cNvSpPr>
          <p:nvPr/>
        </p:nvSpPr>
        <p:spPr>
          <a:xfrm>
            <a:off x="5518031" y="6135257"/>
            <a:ext cx="6521570" cy="59222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400" b="0" cap="none" dirty="0"/>
              <a:t>Pauline SIRE</a:t>
            </a:r>
          </a:p>
          <a:p>
            <a:r>
              <a:rPr lang="fr-FR" sz="1400" b="0" cap="none" noProof="1"/>
              <a:t>M2i Formation – Formation Concepteur Développeur en Science des Données</a:t>
            </a:r>
          </a:p>
          <a:p>
            <a:endParaRPr lang="fr-FR" sz="1400" b="0" cap="none" dirty="0"/>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rtlCol="0"/>
          <a:lstStyle/>
          <a:p>
            <a:pPr rtl="0"/>
            <a:r>
              <a:rPr lang="fr-FR" dirty="0"/>
              <a:t>Script de lancement - suite </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10</a:t>
            </a:fld>
            <a:endParaRPr lang="fr-FR"/>
          </a:p>
        </p:txBody>
      </p:sp>
      <p:sp>
        <p:nvSpPr>
          <p:cNvPr id="5" name="ZoneTexte 4">
            <a:extLst>
              <a:ext uri="{FF2B5EF4-FFF2-40B4-BE49-F238E27FC236}">
                <a16:creationId xmlns:a16="http://schemas.microsoft.com/office/drawing/2014/main" id="{5B1C3497-3B80-E0E2-B6A8-10CA966F1170}"/>
              </a:ext>
            </a:extLst>
          </p:cNvPr>
          <p:cNvSpPr txBox="1"/>
          <p:nvPr/>
        </p:nvSpPr>
        <p:spPr>
          <a:xfrm>
            <a:off x="215899" y="4694921"/>
            <a:ext cx="3429001" cy="923330"/>
          </a:xfrm>
          <a:prstGeom prst="rect">
            <a:avLst/>
          </a:prstGeom>
          <a:noFill/>
        </p:spPr>
        <p:txBody>
          <a:bodyPr wrap="square">
            <a:spAutoFit/>
          </a:bodyPr>
          <a:lstStyle/>
          <a:p>
            <a:r>
              <a:rPr lang="fr-FR" dirty="0"/>
              <a:t>Script de lancement CMD_ETL_iNaturalist.CMD – différentes parties</a:t>
            </a:r>
          </a:p>
        </p:txBody>
      </p:sp>
      <p:pic>
        <p:nvPicPr>
          <p:cNvPr id="8" name="Image 7">
            <a:extLst>
              <a:ext uri="{FF2B5EF4-FFF2-40B4-BE49-F238E27FC236}">
                <a16:creationId xmlns:a16="http://schemas.microsoft.com/office/drawing/2014/main" id="{59FD5283-9ABB-C941-5A5C-0B150EFB9274}"/>
              </a:ext>
            </a:extLst>
          </p:cNvPr>
          <p:cNvPicPr>
            <a:picLocks noChangeAspect="1"/>
          </p:cNvPicPr>
          <p:nvPr/>
        </p:nvPicPr>
        <p:blipFill>
          <a:blip r:embed="rId3"/>
          <a:stretch>
            <a:fillRect/>
          </a:stretch>
        </p:blipFill>
        <p:spPr>
          <a:xfrm>
            <a:off x="215899" y="958350"/>
            <a:ext cx="8369301" cy="2603519"/>
          </a:xfrm>
          <a:prstGeom prst="rect">
            <a:avLst/>
          </a:prstGeom>
        </p:spPr>
      </p:pic>
      <p:pic>
        <p:nvPicPr>
          <p:cNvPr id="11" name="Image 10">
            <a:extLst>
              <a:ext uri="{FF2B5EF4-FFF2-40B4-BE49-F238E27FC236}">
                <a16:creationId xmlns:a16="http://schemas.microsoft.com/office/drawing/2014/main" id="{73E32571-3463-5726-3BA1-3DCA5D8A4B47}"/>
              </a:ext>
            </a:extLst>
          </p:cNvPr>
          <p:cNvPicPr>
            <a:picLocks noChangeAspect="1"/>
          </p:cNvPicPr>
          <p:nvPr/>
        </p:nvPicPr>
        <p:blipFill>
          <a:blip r:embed="rId4"/>
          <a:stretch>
            <a:fillRect/>
          </a:stretch>
        </p:blipFill>
        <p:spPr>
          <a:xfrm>
            <a:off x="3857192" y="3238500"/>
            <a:ext cx="7871756" cy="3508833"/>
          </a:xfrm>
          <a:prstGeom prst="rect">
            <a:avLst/>
          </a:prstGeom>
        </p:spPr>
      </p:pic>
    </p:spTree>
    <p:extLst>
      <p:ext uri="{BB962C8B-B14F-4D97-AF65-F5344CB8AC3E}">
        <p14:creationId xmlns:p14="http://schemas.microsoft.com/office/powerpoint/2010/main" val="132210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11</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1</a:t>
            </a:r>
            <a:r>
              <a:rPr lang="fr-FR" baseline="30000" dirty="0"/>
              <a:t>ère</a:t>
            </a:r>
            <a:r>
              <a:rPr lang="fr-FR" dirty="0"/>
              <a:t> étape : </a:t>
            </a:r>
            <a:r>
              <a:rPr lang="fr-FR" dirty="0" err="1"/>
              <a:t>Webscraping</a:t>
            </a:r>
            <a:r>
              <a:rPr lang="fr-FR" dirty="0"/>
              <a:t> des données</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a:xfrm>
            <a:off x="370167" y="990600"/>
            <a:ext cx="11329200" cy="6261100"/>
          </a:xfrm>
        </p:spPr>
        <p:txBody>
          <a:bodyPr/>
          <a:lstStyle/>
          <a:p>
            <a:r>
              <a:rPr lang="fr-FR" dirty="0"/>
              <a:t>Ouverture de la page : </a:t>
            </a:r>
            <a:r>
              <a:rPr lang="fr-FR" dirty="0">
                <a:hlinkClick r:id="rId3"/>
              </a:rPr>
              <a:t>Observations · </a:t>
            </a:r>
            <a:r>
              <a:rPr lang="fr-FR" dirty="0" err="1">
                <a:hlinkClick r:id="rId3"/>
              </a:rPr>
              <a:t>iNaturalist</a:t>
            </a:r>
            <a:endParaRPr lang="fr-FR" dirty="0"/>
          </a:p>
          <a:p>
            <a:pPr lvl="1"/>
            <a:r>
              <a:rPr lang="fr-FR" dirty="0"/>
              <a:t>Ce que fait le script « </a:t>
            </a:r>
            <a:r>
              <a:rPr lang="en-US" dirty="0"/>
              <a:t>1_extraction_inaturalist_webscraping_V4.py</a:t>
            </a:r>
            <a:r>
              <a:rPr lang="fr-FR" dirty="0"/>
              <a:t> » : </a:t>
            </a:r>
          </a:p>
          <a:p>
            <a:pPr lvl="2"/>
            <a:r>
              <a:rPr lang="fr-FR" dirty="0"/>
              <a:t>Fonction main de la page : récupère les arguments passés par le CMD. Permet réutilisation du </a:t>
            </a:r>
            <a:r>
              <a:rPr lang="fr-FR" dirty="0" err="1"/>
              <a:t>du</a:t>
            </a:r>
            <a:r>
              <a:rPr lang="fr-FR" dirty="0"/>
              <a:t> code : il peut être utilisé tel quel pour n’importe quel taxon, à partir de la page de début que l’on souhaite, </a:t>
            </a:r>
            <a:r>
              <a:rPr lang="fr-FR" dirty="0" err="1"/>
              <a:t>etc</a:t>
            </a:r>
            <a:endParaRPr lang="fr-FR" dirty="0"/>
          </a:p>
          <a:p>
            <a:pPr lvl="2"/>
            <a:endParaRPr lang="fr-FR" dirty="0"/>
          </a:p>
          <a:p>
            <a:pPr lvl="2"/>
            <a:endParaRPr lang="fr-FR" dirty="0"/>
          </a:p>
          <a:p>
            <a:pPr lvl="2"/>
            <a:endParaRPr lang="fr-FR" dirty="0"/>
          </a:p>
          <a:p>
            <a:pPr lvl="2"/>
            <a:r>
              <a:rPr lang="fr-FR" dirty="0"/>
              <a:t>Main appelle la </a:t>
            </a:r>
            <a:r>
              <a:rPr lang="fr-FR" dirty="0" err="1"/>
              <a:t>foncton</a:t>
            </a:r>
            <a:r>
              <a:rPr lang="fr-FR" dirty="0"/>
              <a:t> </a:t>
            </a:r>
            <a:r>
              <a:rPr lang="fr-FR" dirty="0" err="1"/>
              <a:t>getSightings</a:t>
            </a:r>
            <a:r>
              <a:rPr lang="fr-FR" dirty="0"/>
              <a:t> avec 4 arguments (</a:t>
            </a:r>
            <a:r>
              <a:rPr lang="fr-FR" dirty="0" err="1"/>
              <a:t>id_taxon</a:t>
            </a:r>
            <a:r>
              <a:rPr lang="fr-FR" dirty="0"/>
              <a:t>, </a:t>
            </a:r>
            <a:r>
              <a:rPr lang="fr-FR" dirty="0" err="1"/>
              <a:t>page_debut</a:t>
            </a:r>
            <a:r>
              <a:rPr lang="fr-FR" dirty="0"/>
              <a:t>, </a:t>
            </a:r>
            <a:r>
              <a:rPr lang="fr-FR" dirty="0" err="1"/>
              <a:t>nb_obs_total</a:t>
            </a:r>
            <a:r>
              <a:rPr lang="fr-FR" dirty="0"/>
              <a:t>, </a:t>
            </a:r>
            <a:r>
              <a:rPr lang="fr-FR" dirty="0" err="1"/>
              <a:t>nom_dossier</a:t>
            </a:r>
            <a:r>
              <a:rPr lang="fr-FR" dirty="0"/>
              <a:t>)</a:t>
            </a:r>
          </a:p>
          <a:p>
            <a:pPr lvl="2"/>
            <a:endParaRPr lang="fr-FR" dirty="0"/>
          </a:p>
          <a:p>
            <a:pPr lvl="2"/>
            <a:r>
              <a:rPr lang="fr-FR" dirty="0"/>
              <a:t>Fonction </a:t>
            </a:r>
            <a:r>
              <a:rPr lang="fr-FR" dirty="0" err="1"/>
              <a:t>getSightings</a:t>
            </a:r>
            <a:r>
              <a:rPr lang="fr-FR" dirty="0"/>
              <a:t>() : </a:t>
            </a:r>
          </a:p>
          <a:p>
            <a:pPr lvl="3"/>
            <a:r>
              <a:rPr lang="fr-FR" dirty="0"/>
              <a:t>Initialisation chrome driver </a:t>
            </a:r>
            <a:r>
              <a:rPr lang="fr-FR" dirty="0" err="1"/>
              <a:t>selenium</a:t>
            </a:r>
            <a:endParaRPr lang="fr-FR" dirty="0"/>
          </a:p>
          <a:p>
            <a:pPr lvl="3"/>
            <a:r>
              <a:rPr lang="fr-FR" dirty="0"/>
              <a:t>Crée dossier si n’existe pas</a:t>
            </a:r>
          </a:p>
          <a:p>
            <a:pPr lvl="3"/>
            <a:r>
              <a:rPr lang="fr-FR" dirty="0"/>
              <a:t>Utilise la fonction </a:t>
            </a:r>
            <a:r>
              <a:rPr lang="fr-FR" dirty="0" err="1"/>
              <a:t>Scroll_to_end</a:t>
            </a:r>
            <a:r>
              <a:rPr lang="fr-FR" dirty="0"/>
              <a:t>() définie plus haut dans la page pour descendre en base de page afin de charger toutes les observations</a:t>
            </a:r>
          </a:p>
          <a:p>
            <a:pPr lvl="3"/>
            <a:r>
              <a:rPr lang="fr-FR" dirty="0"/>
              <a:t>Récupère les URLs des pages d’observations à scraper (boucle </a:t>
            </a:r>
            <a:r>
              <a:rPr lang="fr-FR" dirty="0" err="1"/>
              <a:t>while</a:t>
            </a:r>
            <a:r>
              <a:rPr lang="fr-FR" dirty="0"/>
              <a:t> – on continue tant qu’on n’a pas autant d’URL que ce qui a été passé en argument de la fonction)</a:t>
            </a:r>
          </a:p>
          <a:p>
            <a:pPr lvl="3"/>
            <a:r>
              <a:rPr lang="fr-FR" dirty="0"/>
              <a:t> créé liste d’observations vide</a:t>
            </a:r>
          </a:p>
          <a:p>
            <a:pPr lvl="3"/>
            <a:r>
              <a:rPr lang="fr-FR" dirty="0"/>
              <a:t>Pour chaque URL, accède à la page et va récupérer les infos selon le XPATH précisé, création d’un dictionnaire pour cette url, et ajout de ce dictionnaire à la liste « observations ». Nécessité de faire « cliquer » le driver </a:t>
            </a:r>
            <a:r>
              <a:rPr lang="fr-FR" dirty="0" err="1"/>
              <a:t>selenium</a:t>
            </a:r>
            <a:r>
              <a:rPr lang="fr-FR" dirty="0"/>
              <a:t> sur un lien « Détails » pour avoir accès à tous les champs voulus. Utilisation de gestion d’erreurs si problèmes, afin de ne pas faire planter le script totalement) – boucle for</a:t>
            </a:r>
          </a:p>
          <a:p>
            <a:pPr lvl="3"/>
            <a:r>
              <a:rPr lang="fr-FR" dirty="0"/>
              <a:t>À la fin de la boucle, création d’un fichier </a:t>
            </a:r>
            <a:r>
              <a:rPr lang="fr-FR" dirty="0" err="1"/>
              <a:t>json</a:t>
            </a:r>
            <a:r>
              <a:rPr lang="fr-FR" dirty="0"/>
              <a:t> avec toutes les données de la liste observations</a:t>
            </a:r>
          </a:p>
          <a:p>
            <a:pPr lvl="3"/>
            <a:r>
              <a:rPr lang="fr-FR" dirty="0"/>
              <a:t>Fermeture du driver </a:t>
            </a:r>
            <a:r>
              <a:rPr lang="fr-FR" dirty="0" err="1"/>
              <a:t>selenium</a:t>
            </a:r>
            <a:endParaRPr lang="fr-FR" dirty="0"/>
          </a:p>
          <a:p>
            <a:pPr lvl="3"/>
            <a:endParaRPr lang="fr-FR" dirty="0"/>
          </a:p>
          <a:p>
            <a:pPr lvl="1"/>
            <a:r>
              <a:rPr lang="fr-FR" dirty="0"/>
              <a:t>Pourquoi utilisation du driver </a:t>
            </a:r>
            <a:r>
              <a:rPr lang="fr-FR" dirty="0" err="1"/>
              <a:t>selenium</a:t>
            </a:r>
            <a:r>
              <a:rPr lang="fr-FR" dirty="0"/>
              <a:t> ?</a:t>
            </a:r>
          </a:p>
          <a:p>
            <a:pPr lvl="2"/>
            <a:r>
              <a:rPr lang="fr-FR" dirty="0"/>
              <a:t>Contrairement aux autres </a:t>
            </a:r>
            <a:r>
              <a:rPr lang="fr-FR" dirty="0" err="1"/>
              <a:t>libraries</a:t>
            </a:r>
            <a:r>
              <a:rPr lang="fr-FR" dirty="0"/>
              <a:t> python de </a:t>
            </a:r>
            <a:r>
              <a:rPr lang="fr-FR" dirty="0" err="1"/>
              <a:t>webscraping</a:t>
            </a:r>
            <a:r>
              <a:rPr lang="fr-FR" dirty="0"/>
              <a:t>, </a:t>
            </a:r>
            <a:r>
              <a:rPr lang="fr-FR" dirty="0" err="1"/>
              <a:t>selenium</a:t>
            </a:r>
            <a:r>
              <a:rPr lang="fr-FR" dirty="0"/>
              <a:t> permet de simuler des actions de l’utilisateurs, tels que le scroll, le clic sur un lien, la navigation sur de nouvelles pages, etc. Ces fonctionnalités étant indispensables ici, </a:t>
            </a:r>
            <a:r>
              <a:rPr lang="fr-FR" dirty="0" err="1"/>
              <a:t>selenium</a:t>
            </a:r>
            <a:r>
              <a:rPr lang="fr-FR" dirty="0"/>
              <a:t> a été choisi pour faire du </a:t>
            </a:r>
            <a:r>
              <a:rPr lang="fr-FR" dirty="0" err="1"/>
              <a:t>webscraping</a:t>
            </a:r>
            <a:endParaRPr lang="fr-FR" dirty="0"/>
          </a:p>
          <a:p>
            <a:pPr lvl="3"/>
            <a:endParaRPr lang="fr-FR" dirty="0"/>
          </a:p>
        </p:txBody>
      </p:sp>
      <p:pic>
        <p:nvPicPr>
          <p:cNvPr id="6" name="Image 5">
            <a:extLst>
              <a:ext uri="{FF2B5EF4-FFF2-40B4-BE49-F238E27FC236}">
                <a16:creationId xmlns:a16="http://schemas.microsoft.com/office/drawing/2014/main" id="{0D2CC7C5-BB9A-3198-D027-1ACC4562384F}"/>
              </a:ext>
            </a:extLst>
          </p:cNvPr>
          <p:cNvPicPr>
            <a:picLocks noChangeAspect="1"/>
          </p:cNvPicPr>
          <p:nvPr/>
        </p:nvPicPr>
        <p:blipFill>
          <a:blip r:embed="rId4"/>
          <a:stretch>
            <a:fillRect/>
          </a:stretch>
        </p:blipFill>
        <p:spPr>
          <a:xfrm>
            <a:off x="370167" y="2069899"/>
            <a:ext cx="11358781" cy="469435"/>
          </a:xfrm>
          <a:prstGeom prst="rect">
            <a:avLst/>
          </a:prstGeom>
        </p:spPr>
      </p:pic>
    </p:spTree>
    <p:extLst>
      <p:ext uri="{BB962C8B-B14F-4D97-AF65-F5344CB8AC3E}">
        <p14:creationId xmlns:p14="http://schemas.microsoft.com/office/powerpoint/2010/main" val="105341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12</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2</a:t>
            </a:r>
            <a:r>
              <a:rPr lang="fr-FR" baseline="30000" dirty="0"/>
              <a:t>ème</a:t>
            </a:r>
            <a:r>
              <a:rPr lang="fr-FR" dirty="0"/>
              <a:t> étape : Utilisation de l’API </a:t>
            </a:r>
            <a:r>
              <a:rPr lang="fr-FR" dirty="0" err="1"/>
              <a:t>iNaturalist</a:t>
            </a:r>
            <a:endParaRPr lang="fr-FR" dirty="0"/>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a:xfrm>
            <a:off x="432000" y="1152000"/>
            <a:ext cx="5994200" cy="5039250"/>
          </a:xfrm>
        </p:spPr>
        <p:txBody>
          <a:bodyPr/>
          <a:lstStyle/>
          <a:p>
            <a:r>
              <a:rPr lang="fr-FR" dirty="0"/>
              <a:t>Permet de récupérer une grande quantité de données</a:t>
            </a:r>
          </a:p>
          <a:p>
            <a:r>
              <a:rPr lang="fr-FR" dirty="0"/>
              <a:t>Via script python avec </a:t>
            </a:r>
            <a:r>
              <a:rPr lang="fr-FR" dirty="0" err="1"/>
              <a:t>request</a:t>
            </a:r>
            <a:endParaRPr lang="fr-FR" dirty="0"/>
          </a:p>
          <a:p>
            <a:r>
              <a:rPr lang="fr-FR" dirty="0"/>
              <a:t>Lien vers la description de l’API : </a:t>
            </a:r>
            <a:r>
              <a:rPr lang="fr-FR" dirty="0" err="1">
                <a:hlinkClick r:id="rId3"/>
              </a:rPr>
              <a:t>iNaturalist</a:t>
            </a:r>
            <a:r>
              <a:rPr lang="fr-FR" dirty="0">
                <a:hlinkClick r:id="rId3"/>
              </a:rPr>
              <a:t> API</a:t>
            </a:r>
            <a:endParaRPr lang="fr-FR" dirty="0"/>
          </a:p>
          <a:p>
            <a:r>
              <a:rPr lang="fr-FR" dirty="0"/>
              <a:t>Tests faits avec </a:t>
            </a:r>
            <a:r>
              <a:rPr lang="fr-FR" dirty="0" err="1"/>
              <a:t>postman</a:t>
            </a:r>
            <a:endParaRPr lang="fr-FR" dirty="0"/>
          </a:p>
          <a:p>
            <a:r>
              <a:rPr lang="fr-FR" dirty="0"/>
              <a:t>Description des principales parties du code : </a:t>
            </a:r>
          </a:p>
          <a:p>
            <a:pPr lvl="1"/>
            <a:r>
              <a:rPr lang="fr-FR" dirty="0"/>
              <a:t>Main -&gt; récupère les arguments du CMD</a:t>
            </a:r>
          </a:p>
          <a:p>
            <a:pPr lvl="1"/>
            <a:r>
              <a:rPr lang="fr-FR" dirty="0"/>
              <a:t>Appelle la fonction </a:t>
            </a:r>
            <a:r>
              <a:rPr lang="fr-FR" dirty="0" err="1"/>
              <a:t>getObservations</a:t>
            </a:r>
            <a:r>
              <a:rPr lang="fr-FR" dirty="0"/>
              <a:t> avec ces arguments : (</a:t>
            </a:r>
            <a:r>
              <a:rPr lang="fr-FR" dirty="0" err="1"/>
              <a:t>id_taxon</a:t>
            </a:r>
            <a:r>
              <a:rPr lang="fr-FR" dirty="0"/>
              <a:t>, </a:t>
            </a:r>
            <a:r>
              <a:rPr lang="fr-FR" dirty="0" err="1"/>
              <a:t>page_debut</a:t>
            </a:r>
            <a:r>
              <a:rPr lang="fr-FR" dirty="0"/>
              <a:t>, </a:t>
            </a:r>
            <a:r>
              <a:rPr lang="fr-FR" dirty="0" err="1"/>
              <a:t>nb_obs_total</a:t>
            </a:r>
            <a:r>
              <a:rPr lang="fr-FR" dirty="0"/>
              <a:t>, </a:t>
            </a:r>
            <a:r>
              <a:rPr lang="fr-FR" dirty="0" err="1"/>
              <a:t>nb_obs_par_fichier</a:t>
            </a:r>
            <a:r>
              <a:rPr lang="fr-FR" dirty="0"/>
              <a:t>, </a:t>
            </a:r>
            <a:r>
              <a:rPr lang="fr-FR" dirty="0" err="1"/>
              <a:t>nom_dossier</a:t>
            </a:r>
            <a:r>
              <a:rPr lang="fr-FR" dirty="0"/>
              <a:t>)</a:t>
            </a:r>
          </a:p>
          <a:p>
            <a:pPr lvl="1"/>
            <a:r>
              <a:rPr lang="fr-FR" dirty="0"/>
              <a:t>Tant que le nb d’observations récupérées &lt; nb observations à récupérer, on passe à la page suivante, et on </a:t>
            </a:r>
            <a:r>
              <a:rPr lang="fr-FR" dirty="0" err="1"/>
              <a:t>contiunue</a:t>
            </a:r>
            <a:r>
              <a:rPr lang="fr-FR" dirty="0"/>
              <a:t> à récupérer les infos.</a:t>
            </a:r>
          </a:p>
          <a:p>
            <a:pPr lvl="1"/>
            <a:r>
              <a:rPr lang="fr-FR" dirty="0"/>
              <a:t>Un fichier </a:t>
            </a:r>
            <a:r>
              <a:rPr lang="fr-FR" dirty="0" err="1"/>
              <a:t>json</a:t>
            </a:r>
            <a:r>
              <a:rPr lang="fr-FR" dirty="0"/>
              <a:t> par page récupérées</a:t>
            </a:r>
          </a:p>
          <a:p>
            <a:pPr lvl="1"/>
            <a:r>
              <a:rPr lang="fr-FR" dirty="0"/>
              <a:t>Fin de la boucle « </a:t>
            </a:r>
            <a:r>
              <a:rPr lang="fr-FR" dirty="0" err="1"/>
              <a:t>while</a:t>
            </a:r>
            <a:r>
              <a:rPr lang="fr-FR" dirty="0"/>
              <a:t> » lorsqu’on a le nombre d’observations demandées</a:t>
            </a:r>
          </a:p>
        </p:txBody>
      </p:sp>
      <p:pic>
        <p:nvPicPr>
          <p:cNvPr id="6" name="Image 5">
            <a:extLst>
              <a:ext uri="{FF2B5EF4-FFF2-40B4-BE49-F238E27FC236}">
                <a16:creationId xmlns:a16="http://schemas.microsoft.com/office/drawing/2014/main" id="{BAC10EA6-9C49-0225-7961-C31EB2E6D77D}"/>
              </a:ext>
            </a:extLst>
          </p:cNvPr>
          <p:cNvPicPr>
            <a:picLocks noChangeAspect="1"/>
          </p:cNvPicPr>
          <p:nvPr/>
        </p:nvPicPr>
        <p:blipFill>
          <a:blip r:embed="rId4"/>
          <a:stretch>
            <a:fillRect/>
          </a:stretch>
        </p:blipFill>
        <p:spPr>
          <a:xfrm>
            <a:off x="6426200" y="1241730"/>
            <a:ext cx="5093114" cy="4464270"/>
          </a:xfrm>
          <a:prstGeom prst="rect">
            <a:avLst/>
          </a:prstGeom>
        </p:spPr>
      </p:pic>
    </p:spTree>
    <p:extLst>
      <p:ext uri="{BB962C8B-B14F-4D97-AF65-F5344CB8AC3E}">
        <p14:creationId xmlns:p14="http://schemas.microsoft.com/office/powerpoint/2010/main" val="293087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13</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3</a:t>
            </a:r>
            <a:r>
              <a:rPr lang="fr-FR" baseline="30000" dirty="0"/>
              <a:t>ème</a:t>
            </a:r>
            <a:r>
              <a:rPr lang="fr-FR" dirty="0"/>
              <a:t> étape : KNIME</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A423C1E8-5A12-AEED-60E0-0FF6460E549B}"/>
              </a:ext>
            </a:extLst>
          </p:cNvPr>
          <p:cNvPicPr>
            <a:picLocks noChangeAspect="1"/>
          </p:cNvPicPr>
          <p:nvPr/>
        </p:nvPicPr>
        <p:blipFill>
          <a:blip r:embed="rId2"/>
          <a:stretch>
            <a:fillRect/>
          </a:stretch>
        </p:blipFill>
        <p:spPr>
          <a:xfrm>
            <a:off x="262465" y="867697"/>
            <a:ext cx="11754483" cy="5885625"/>
          </a:xfrm>
          <a:prstGeom prst="rect">
            <a:avLst/>
          </a:prstGeom>
        </p:spPr>
      </p:pic>
    </p:spTree>
    <p:extLst>
      <p:ext uri="{BB962C8B-B14F-4D97-AF65-F5344CB8AC3E}">
        <p14:creationId xmlns:p14="http://schemas.microsoft.com/office/powerpoint/2010/main" val="413744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14</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3</a:t>
            </a:r>
            <a:r>
              <a:rPr lang="fr-FR" baseline="30000" dirty="0"/>
              <a:t>ème</a:t>
            </a:r>
            <a:r>
              <a:rPr lang="fr-FR" dirty="0"/>
              <a:t> étape : KNIME</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r>
              <a:rPr lang="fr-FR" dirty="0"/>
              <a:t>Explication des différentes étapes de mon workflow KNIME</a:t>
            </a:r>
          </a:p>
          <a:p>
            <a:endParaRPr lang="fr-FR" dirty="0"/>
          </a:p>
          <a:p>
            <a:pPr marL="0" indent="0">
              <a:buNone/>
            </a:pPr>
            <a:r>
              <a:rPr lang="fr-FR" dirty="0"/>
              <a:t>1/ Récupération des variables </a:t>
            </a:r>
          </a:p>
          <a:p>
            <a:pPr marL="0" indent="0">
              <a:buNone/>
            </a:pPr>
            <a:endParaRPr lang="fr-FR" dirty="0"/>
          </a:p>
          <a:p>
            <a:pPr marL="0" indent="0">
              <a:buNone/>
            </a:pPr>
            <a:r>
              <a:rPr lang="fr-FR" dirty="0"/>
              <a:t>2/ Lecture des fichiers </a:t>
            </a:r>
            <a:r>
              <a:rPr lang="fr-FR" dirty="0" err="1"/>
              <a:t>json</a:t>
            </a:r>
            <a:r>
              <a:rPr lang="fr-FR" dirty="0"/>
              <a:t> API et </a:t>
            </a:r>
            <a:r>
              <a:rPr lang="fr-FR" dirty="0" err="1"/>
              <a:t>json</a:t>
            </a:r>
            <a:r>
              <a:rPr lang="fr-FR" dirty="0"/>
              <a:t> </a:t>
            </a:r>
            <a:r>
              <a:rPr lang="fr-FR" dirty="0" err="1"/>
              <a:t>webscraping</a:t>
            </a:r>
            <a:endParaRPr lang="fr-FR" dirty="0"/>
          </a:p>
          <a:p>
            <a:pPr marL="0" indent="0">
              <a:buNone/>
            </a:pPr>
            <a:endParaRPr lang="fr-FR" dirty="0"/>
          </a:p>
          <a:p>
            <a:pPr marL="0" indent="0">
              <a:buNone/>
            </a:pPr>
            <a:r>
              <a:rPr lang="fr-FR" dirty="0"/>
              <a:t>3A/ Traitements sur ces fichiers pour récupérer les infos pertinentes et les mettre en forme</a:t>
            </a:r>
          </a:p>
          <a:p>
            <a:pPr marL="0" indent="0">
              <a:buNone/>
            </a:pPr>
            <a:endParaRPr lang="fr-FR" dirty="0"/>
          </a:p>
          <a:p>
            <a:pPr marL="0" indent="0">
              <a:buNone/>
            </a:pPr>
            <a:r>
              <a:rPr lang="fr-FR" dirty="0"/>
              <a:t>3B/ Déplacement et compression des fichiers déjà utilisés, pour faciliter la maintenance dans le cas d’une utilisation en production</a:t>
            </a:r>
          </a:p>
          <a:p>
            <a:pPr marL="0" indent="0">
              <a:buNone/>
            </a:pPr>
            <a:endParaRPr lang="fr-FR" dirty="0"/>
          </a:p>
          <a:p>
            <a:pPr marL="0" indent="0">
              <a:buNone/>
            </a:pPr>
            <a:r>
              <a:rPr lang="fr-FR" dirty="0"/>
              <a:t>4/ Intégration des données dans la base cloud MongoDB Atlas</a:t>
            </a:r>
          </a:p>
        </p:txBody>
      </p:sp>
    </p:spTree>
    <p:extLst>
      <p:ext uri="{BB962C8B-B14F-4D97-AF65-F5344CB8AC3E}">
        <p14:creationId xmlns:p14="http://schemas.microsoft.com/office/powerpoint/2010/main" val="284621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15</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Base de données choisie : MongoDB</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a:xfrm>
            <a:off x="432000" y="1602888"/>
            <a:ext cx="11329200" cy="4588361"/>
          </a:xfrm>
        </p:spPr>
        <p:txBody>
          <a:bodyPr/>
          <a:lstStyle/>
          <a:p>
            <a:pPr marL="0" indent="0">
              <a:buNone/>
            </a:pPr>
            <a:r>
              <a:rPr lang="fr-FR" dirty="0"/>
              <a:t>Données à stocker sont de type JSON donc cette base était bien appropriée (No SQL + stockage des documents sous forme JSON)</a:t>
            </a:r>
          </a:p>
          <a:p>
            <a:pPr marL="0" indent="0">
              <a:buNone/>
            </a:pPr>
            <a:endParaRPr lang="fr-FR" dirty="0"/>
          </a:p>
          <a:p>
            <a:pPr marL="0" indent="0">
              <a:buNone/>
            </a:pPr>
            <a:r>
              <a:rPr lang="fr-FR" dirty="0"/>
              <a:t>Version gratuite sur le cloud Atlas utilisée, donc limitée à environ 500Mo de données mais le fait d’utiliser MongoDB permet de pouvoir </a:t>
            </a:r>
            <a:r>
              <a:rPr lang="fr-FR" dirty="0" err="1"/>
              <a:t>scaler</a:t>
            </a:r>
            <a:r>
              <a:rPr lang="fr-FR" dirty="0"/>
              <a:t> la </a:t>
            </a:r>
            <a:r>
              <a:rPr lang="fr-FR" dirty="0" err="1"/>
              <a:t>labse</a:t>
            </a:r>
            <a:r>
              <a:rPr lang="fr-FR" dirty="0"/>
              <a:t> dans le futur si besoin</a:t>
            </a:r>
          </a:p>
          <a:p>
            <a:pPr marL="0" indent="0">
              <a:buNone/>
            </a:pPr>
            <a:endParaRPr lang="fr-FR" dirty="0"/>
          </a:p>
          <a:p>
            <a:pPr marL="0" indent="0">
              <a:buNone/>
            </a:pPr>
            <a:r>
              <a:rPr lang="fr-FR" dirty="0"/>
              <a:t>Connexion native existante entre KNIME et MongoDB : robustesse et sécurisation</a:t>
            </a:r>
          </a:p>
        </p:txBody>
      </p:sp>
    </p:spTree>
    <p:extLst>
      <p:ext uri="{BB962C8B-B14F-4D97-AF65-F5344CB8AC3E}">
        <p14:creationId xmlns:p14="http://schemas.microsoft.com/office/powerpoint/2010/main" val="3454027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16</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baseline="30000" dirty="0"/>
              <a:t>4ème</a:t>
            </a:r>
            <a:r>
              <a:rPr lang="fr-FR" dirty="0"/>
              <a:t> étape : data préparation</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r>
              <a:rPr lang="fr-FR" dirty="0"/>
              <a:t>Explication des différentes étapes  de la data préparation : </a:t>
            </a:r>
          </a:p>
          <a:p>
            <a:pPr marL="0" indent="0">
              <a:buNone/>
            </a:pPr>
            <a:endParaRPr lang="fr-FR" dirty="0"/>
          </a:p>
          <a:p>
            <a:r>
              <a:rPr lang="fr-FR" dirty="0"/>
              <a:t>Connexion à la base MongoDB</a:t>
            </a:r>
          </a:p>
          <a:p>
            <a:r>
              <a:rPr lang="fr-FR" dirty="0"/>
              <a:t>Récupération des informations non retraitées</a:t>
            </a:r>
          </a:p>
          <a:p>
            <a:r>
              <a:rPr lang="fr-FR" dirty="0"/>
              <a:t>Création d’un dataframe pandas avec les infos pertinentes</a:t>
            </a:r>
          </a:p>
          <a:p>
            <a:r>
              <a:rPr lang="fr-FR" dirty="0"/>
              <a:t>Traitements sur la données (remplacement des valeurs vides par une moyenne quand pertinent, suppression de certaines lignes quand valeurs indispensables manquantes,…)</a:t>
            </a:r>
          </a:p>
          <a:p>
            <a:r>
              <a:rPr lang="fr-FR" dirty="0"/>
              <a:t>Update de ces lignes modifiées dans BDD MongoDB cloud Atlas</a:t>
            </a:r>
          </a:p>
        </p:txBody>
      </p:sp>
    </p:spTree>
    <p:extLst>
      <p:ext uri="{BB962C8B-B14F-4D97-AF65-F5344CB8AC3E}">
        <p14:creationId xmlns:p14="http://schemas.microsoft.com/office/powerpoint/2010/main" val="117584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F9513B8E-BE7A-486A-9F5A-9FEE77C9ED27}"/>
              </a:ext>
            </a:extLst>
          </p:cNvPr>
          <p:cNvSpPr>
            <a:spLocks noGrp="1"/>
          </p:cNvSpPr>
          <p:nvPr>
            <p:ph idx="13"/>
          </p:nvPr>
        </p:nvSpPr>
        <p:spPr/>
        <p:txBody>
          <a:bodyPr rtlCol="0"/>
          <a:lstStyle/>
          <a:p>
            <a:pPr rtl="0"/>
            <a:r>
              <a:rPr lang="fr-FR" dirty="0"/>
              <a:t>Retour sur expérience : avec le recul, que faire différemment ? Quelle prochaine étape si on voulait « </a:t>
            </a:r>
            <a:r>
              <a:rPr lang="fr-FR" dirty="0" err="1"/>
              <a:t>scaler</a:t>
            </a:r>
            <a:r>
              <a:rPr lang="fr-FR" dirty="0"/>
              <a:t> » up le projet, freins éventuels à la mise en prod, coûts annexes, … </a:t>
            </a:r>
            <a:endParaRPr lang="fr-FR" noProof="1"/>
          </a:p>
        </p:txBody>
      </p:sp>
      <p:sp>
        <p:nvSpPr>
          <p:cNvPr id="2" name="Espace réservé du numéro de diapositive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rtlCol="0"/>
          <a:lstStyle/>
          <a:p>
            <a:pPr rtl="0"/>
            <a:fld id="{B67B645E-C5E5-4727-B977-D372A0AA71D9}" type="slidenum">
              <a:rPr lang="fr-FR" smtClean="0"/>
              <a:pPr rtl="0"/>
              <a:t>17</a:t>
            </a:fld>
            <a:endParaRPr lang="fr-FR" dirty="0"/>
          </a:p>
        </p:txBody>
      </p:sp>
      <p:sp>
        <p:nvSpPr>
          <p:cNvPr id="4" name="Sous-titre 3">
            <a:extLst>
              <a:ext uri="{FF2B5EF4-FFF2-40B4-BE49-F238E27FC236}">
                <a16:creationId xmlns:a16="http://schemas.microsoft.com/office/drawing/2014/main" id="{EC56582A-55F9-4B18-95E7-DD8795CF21B9}"/>
              </a:ext>
            </a:extLst>
          </p:cNvPr>
          <p:cNvSpPr>
            <a:spLocks noGrp="1"/>
          </p:cNvSpPr>
          <p:nvPr>
            <p:ph type="subTitle" idx="1"/>
          </p:nvPr>
        </p:nvSpPr>
        <p:spPr bwMode="gray">
          <a:xfrm>
            <a:off x="8778240" y="3708115"/>
            <a:ext cx="2944450" cy="1415429"/>
          </a:xfrm>
        </p:spPr>
        <p:txBody>
          <a:bodyPr rtlCol="0"/>
          <a:lstStyle/>
          <a:p>
            <a:pPr rtl="0"/>
            <a:r>
              <a:rPr lang="fr-FR" dirty="0"/>
              <a:t>Récapitulation des grandes étapes</a:t>
            </a:r>
          </a:p>
        </p:txBody>
      </p:sp>
      <p:sp>
        <p:nvSpPr>
          <p:cNvPr id="7" name="Titre 6">
            <a:extLst>
              <a:ext uri="{FF2B5EF4-FFF2-40B4-BE49-F238E27FC236}">
                <a16:creationId xmlns:a16="http://schemas.microsoft.com/office/drawing/2014/main" id="{728A117C-24E1-45FD-2A63-DF9C751993CC}"/>
              </a:ext>
            </a:extLst>
          </p:cNvPr>
          <p:cNvSpPr>
            <a:spLocks noGrp="1"/>
          </p:cNvSpPr>
          <p:nvPr>
            <p:ph type="ctrTitle"/>
          </p:nvPr>
        </p:nvSpPr>
        <p:spPr/>
        <p:txBody>
          <a:bodyPr/>
          <a:lstStyle/>
          <a:p>
            <a:r>
              <a:rPr lang="fr-FR" dirty="0"/>
              <a:t>Fin - Conclusion</a:t>
            </a:r>
          </a:p>
        </p:txBody>
      </p:sp>
      <p:sp>
        <p:nvSpPr>
          <p:cNvPr id="9" name="Espace réservé pour une image  8">
            <a:extLst>
              <a:ext uri="{FF2B5EF4-FFF2-40B4-BE49-F238E27FC236}">
                <a16:creationId xmlns:a16="http://schemas.microsoft.com/office/drawing/2014/main" id="{F5F6EE5F-57A6-7647-19CD-C9477697799C}"/>
              </a:ext>
            </a:extLst>
          </p:cNvPr>
          <p:cNvSpPr>
            <a:spLocks noGrp="1"/>
          </p:cNvSpPr>
          <p:nvPr>
            <p:ph type="pic" sz="quarter" idx="10"/>
          </p:nvPr>
        </p:nvSpPr>
        <p:spPr/>
      </p:sp>
    </p:spTree>
    <p:extLst>
      <p:ext uri="{BB962C8B-B14F-4D97-AF65-F5344CB8AC3E}">
        <p14:creationId xmlns:p14="http://schemas.microsoft.com/office/powerpoint/2010/main" val="3190245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DDABB1-5E6B-4365-AD9E-DDCE7E972742}"/>
              </a:ext>
            </a:extLst>
          </p:cNvPr>
          <p:cNvSpPr>
            <a:spLocks noGrp="1"/>
          </p:cNvSpPr>
          <p:nvPr>
            <p:ph type="title"/>
          </p:nvPr>
        </p:nvSpPr>
        <p:spPr bwMode="ltGray">
          <a:xfrm>
            <a:off x="6742042" y="1641059"/>
            <a:ext cx="4793714" cy="2078699"/>
          </a:xfrm>
        </p:spPr>
        <p:txBody>
          <a:bodyPr rtlCol="0"/>
          <a:lstStyle/>
          <a:p>
            <a:pPr rtl="0"/>
            <a:r>
              <a:rPr lang="fr-FR"/>
              <a:t>Merci de votre attention</a:t>
            </a:r>
            <a:endParaRPr lang="fr-FR" dirty="0"/>
          </a:p>
        </p:txBody>
      </p:sp>
      <p:sp>
        <p:nvSpPr>
          <p:cNvPr id="4" name="Sous-titre 3">
            <a:extLst>
              <a:ext uri="{FF2B5EF4-FFF2-40B4-BE49-F238E27FC236}">
                <a16:creationId xmlns:a16="http://schemas.microsoft.com/office/drawing/2014/main" id="{37530160-A714-49C8-85A0-932553905B40}"/>
              </a:ext>
            </a:extLst>
          </p:cNvPr>
          <p:cNvSpPr>
            <a:spLocks noGrp="1"/>
          </p:cNvSpPr>
          <p:nvPr>
            <p:ph type="subTitle" idx="1"/>
          </p:nvPr>
        </p:nvSpPr>
        <p:spPr bwMode="gray">
          <a:xfrm>
            <a:off x="6742041" y="4265812"/>
            <a:ext cx="4303959" cy="271807"/>
          </a:xfrm>
        </p:spPr>
        <p:txBody>
          <a:bodyPr rtlCol="0"/>
          <a:lstStyle/>
          <a:p>
            <a:pPr rtl="0"/>
            <a:r>
              <a:rPr lang="fr-FR" noProof="1"/>
              <a:t>Pauline SIRE</a:t>
            </a:r>
          </a:p>
        </p:txBody>
      </p:sp>
      <p:sp>
        <p:nvSpPr>
          <p:cNvPr id="7" name="Espace réservé du texte 6">
            <a:extLst>
              <a:ext uri="{FF2B5EF4-FFF2-40B4-BE49-F238E27FC236}">
                <a16:creationId xmlns:a16="http://schemas.microsoft.com/office/drawing/2014/main" id="{75739431-ADAD-416E-818C-4B616D2870E5}"/>
              </a:ext>
            </a:extLst>
          </p:cNvPr>
          <p:cNvSpPr>
            <a:spLocks noGrp="1"/>
          </p:cNvSpPr>
          <p:nvPr>
            <p:ph type="body" sz="quarter" idx="16"/>
          </p:nvPr>
        </p:nvSpPr>
        <p:spPr bwMode="gray">
          <a:xfrm>
            <a:off x="6742041" y="4677345"/>
            <a:ext cx="4303959" cy="252000"/>
          </a:xfrm>
        </p:spPr>
        <p:txBody>
          <a:bodyPr rtlCol="0"/>
          <a:lstStyle/>
          <a:p>
            <a:pPr rtl="0"/>
            <a:r>
              <a:rPr lang="fr-FR" dirty="0"/>
              <a:t>pauline.sire2@gmail.com</a:t>
            </a:r>
          </a:p>
        </p:txBody>
      </p:sp>
      <p:pic>
        <p:nvPicPr>
          <p:cNvPr id="12" name="Graphisme 11" descr="Utilisateur" title="Icône-Nom du présentateur">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200797" y="4253112"/>
            <a:ext cx="218900" cy="218900"/>
          </a:xfrm>
          <a:prstGeom prst="rect">
            <a:avLst/>
          </a:prstGeom>
        </p:spPr>
      </p:pic>
      <p:pic>
        <p:nvPicPr>
          <p:cNvPr id="13" name="Graphisme 12" descr="Enveloppe" title="Icône -E-mail du présentateur">
            <a:extLst>
              <a:ext uri="{FF2B5EF4-FFF2-40B4-BE49-F238E27FC236}">
                <a16:creationId xmlns:a16="http://schemas.microsoft.com/office/drawing/2014/main" id="{A24A1417-AE3F-44AE-98EB-3E6ADA1E201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200797" y="4661290"/>
            <a:ext cx="218900" cy="218900"/>
          </a:xfrm>
          <a:prstGeom prst="rect">
            <a:avLst/>
          </a:prstGeom>
        </p:spPr>
      </p:pic>
      <p:sp>
        <p:nvSpPr>
          <p:cNvPr id="19" name="Espace réservé du numéro de diapositive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rtlCol="0"/>
          <a:lstStyle/>
          <a:p>
            <a:pPr rtl="0"/>
            <a:fld id="{B67B645E-C5E5-4727-B977-D372A0AA71D9}" type="slidenum">
              <a:rPr lang="fr-FR" smtClean="0"/>
              <a:pPr rtl="0"/>
              <a:t>18</a:t>
            </a:fld>
            <a:endParaRPr lang="fr-FR" dirty="0"/>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DC97774-6485-465C-0F6C-8C08434647BD}"/>
              </a:ext>
            </a:extLst>
          </p:cNvPr>
          <p:cNvSpPr>
            <a:spLocks noGrp="1"/>
          </p:cNvSpPr>
          <p:nvPr>
            <p:ph sz="half" idx="1"/>
          </p:nvPr>
        </p:nvSpPr>
        <p:spPr>
          <a:xfrm>
            <a:off x="432000" y="2080501"/>
            <a:ext cx="11329200" cy="3454506"/>
          </a:xfrm>
        </p:spPr>
        <p:txBody>
          <a:bodyPr/>
          <a:lstStyle/>
          <a:p>
            <a:r>
              <a:rPr lang="fr-FR" dirty="0"/>
              <a:t>I – Contexte : site et informations à récupérer, rappels des grands objectifs de ce projet de bloc 1 et comment ce que j’ai fait s’inscrit dans cet objectif</a:t>
            </a:r>
          </a:p>
          <a:p>
            <a:r>
              <a:rPr lang="fr-FR" dirty="0"/>
              <a:t>II – Schéma de l’architecture, étapes et arborescence des dossiers du projet</a:t>
            </a:r>
          </a:p>
          <a:p>
            <a:r>
              <a:rPr lang="fr-FR" dirty="0"/>
              <a:t>III – Récupération des données par </a:t>
            </a:r>
            <a:r>
              <a:rPr lang="fr-FR" dirty="0" err="1"/>
              <a:t>webscraping</a:t>
            </a:r>
            <a:endParaRPr lang="fr-FR" dirty="0"/>
          </a:p>
          <a:p>
            <a:r>
              <a:rPr lang="fr-FR" dirty="0"/>
              <a:t>IV – Récupération de données par API</a:t>
            </a:r>
          </a:p>
          <a:p>
            <a:r>
              <a:rPr lang="fr-FR" dirty="0"/>
              <a:t>V – Fusion des sources de données, organisation des données, envoi des données dans la BDD MongoDB et archivages des données traitées dans KNIME</a:t>
            </a:r>
          </a:p>
          <a:p>
            <a:r>
              <a:rPr lang="fr-FR" dirty="0"/>
              <a:t>VI – Data préparation des données avec Pandas</a:t>
            </a:r>
          </a:p>
          <a:p>
            <a:r>
              <a:rPr lang="fr-FR" dirty="0"/>
              <a:t>VII - Conclusion</a:t>
            </a:r>
          </a:p>
        </p:txBody>
      </p:sp>
      <p:sp>
        <p:nvSpPr>
          <p:cNvPr id="4" name="Titre 3">
            <a:extLst>
              <a:ext uri="{FF2B5EF4-FFF2-40B4-BE49-F238E27FC236}">
                <a16:creationId xmlns:a16="http://schemas.microsoft.com/office/drawing/2014/main" id="{AFCDFA0F-A3D2-0F1C-3188-DE760315D468}"/>
              </a:ext>
            </a:extLst>
          </p:cNvPr>
          <p:cNvSpPr>
            <a:spLocks noGrp="1"/>
          </p:cNvSpPr>
          <p:nvPr>
            <p:ph type="title"/>
          </p:nvPr>
        </p:nvSpPr>
        <p:spPr>
          <a:xfrm>
            <a:off x="432000" y="496365"/>
            <a:ext cx="11329200" cy="1045508"/>
          </a:xfrm>
        </p:spPr>
        <p:txBody>
          <a:bodyPr/>
          <a:lstStyle/>
          <a:p>
            <a:r>
              <a:rPr lang="fr-FR" dirty="0"/>
              <a:t>Sommaire / objectifs du bloc 1 – Construction et alimentation d’une infrastructure de gestion de données</a:t>
            </a:r>
          </a:p>
        </p:txBody>
      </p:sp>
      <p:sp>
        <p:nvSpPr>
          <p:cNvPr id="5" name="Espace réservé du numéro de diapositive 4">
            <a:extLst>
              <a:ext uri="{FF2B5EF4-FFF2-40B4-BE49-F238E27FC236}">
                <a16:creationId xmlns:a16="http://schemas.microsoft.com/office/drawing/2014/main" id="{26D0AF65-CE02-7047-431F-F9A581B01B28}"/>
              </a:ext>
            </a:extLst>
          </p:cNvPr>
          <p:cNvSpPr>
            <a:spLocks noGrp="1"/>
          </p:cNvSpPr>
          <p:nvPr>
            <p:ph type="sldNum" sz="quarter" idx="14"/>
          </p:nvPr>
        </p:nvSpPr>
        <p:spPr/>
        <p:txBody>
          <a:bodyPr/>
          <a:lstStyle/>
          <a:p>
            <a:pPr algn="ctr" rtl="0"/>
            <a:fld id="{B67B645E-C5E5-4727-B977-D372A0AA71D9}" type="slidenum">
              <a:rPr lang="fr-FR" noProof="0" smtClean="0"/>
              <a:pPr algn="ctr" rtl="0"/>
              <a:t>2</a:t>
            </a:fld>
            <a:endParaRPr lang="fr-FR" noProof="0"/>
          </a:p>
        </p:txBody>
      </p:sp>
      <p:sp>
        <p:nvSpPr>
          <p:cNvPr id="8" name="Espace réservé du contenu 1">
            <a:extLst>
              <a:ext uri="{FF2B5EF4-FFF2-40B4-BE49-F238E27FC236}">
                <a16:creationId xmlns:a16="http://schemas.microsoft.com/office/drawing/2014/main" id="{B293D1C8-76AA-C6A2-098B-1EA433B0D0D3}"/>
              </a:ext>
            </a:extLst>
          </p:cNvPr>
          <p:cNvSpPr txBox="1">
            <a:spLocks/>
          </p:cNvSpPr>
          <p:nvPr/>
        </p:nvSpPr>
        <p:spPr>
          <a:xfrm>
            <a:off x="901116" y="5638920"/>
            <a:ext cx="9335084" cy="43471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b="1" dirty="0"/>
              <a:t>Lien GitHub : </a:t>
            </a:r>
            <a:r>
              <a:rPr lang="fr-FR" sz="2400" b="1" dirty="0">
                <a:hlinkClick r:id="rId3"/>
              </a:rPr>
              <a:t>https://github.com/pauline-se/RNCP_Bloc1.git</a:t>
            </a:r>
            <a:endParaRPr lang="fr-FR" sz="2400" b="1" dirty="0"/>
          </a:p>
          <a:p>
            <a:endParaRPr lang="fr-FR" sz="2400" b="1" dirty="0"/>
          </a:p>
        </p:txBody>
      </p:sp>
    </p:spTree>
    <p:extLst>
      <p:ext uri="{BB962C8B-B14F-4D97-AF65-F5344CB8AC3E}">
        <p14:creationId xmlns:p14="http://schemas.microsoft.com/office/powerpoint/2010/main" val="236436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bwMode="gray">
          <a:xfrm>
            <a:off x="6422588" y="2481791"/>
            <a:ext cx="4936561" cy="1531409"/>
          </a:xfrm>
        </p:spPr>
        <p:txBody>
          <a:bodyPr rtlCol="0"/>
          <a:lstStyle/>
          <a:p>
            <a:pPr rtl="0"/>
            <a:r>
              <a:rPr lang="fr-FR" dirty="0"/>
              <a:t>Contexte </a:t>
            </a:r>
          </a:p>
        </p:txBody>
      </p:sp>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4635500" y="5326591"/>
            <a:ext cx="7117349" cy="1048939"/>
          </a:xfrm>
        </p:spPr>
        <p:txBody>
          <a:bodyPr rtlCol="0"/>
          <a:lstStyle/>
          <a:p>
            <a:pPr rtl="0"/>
            <a:r>
              <a:rPr lang="fr-FR" dirty="0"/>
              <a:t>Données analysées et comment la démarche s’inscrivent dans le cadre et les objectifs du bloc 1 RNCP</a:t>
            </a:r>
            <a:endParaRPr lang="fr-FR" noProof="1"/>
          </a:p>
          <a:p>
            <a:pPr rtl="0"/>
            <a:endParaRPr lang="fr-FR" dirty="0"/>
          </a:p>
        </p:txBody>
      </p:sp>
    </p:spTree>
    <p:extLst>
      <p:ext uri="{BB962C8B-B14F-4D97-AF65-F5344CB8AC3E}">
        <p14:creationId xmlns:p14="http://schemas.microsoft.com/office/powerpoint/2010/main" val="313326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A16718B-208F-C05B-DBA1-6C2B983EA467}"/>
              </a:ext>
            </a:extLst>
          </p:cNvPr>
          <p:cNvSpPr>
            <a:spLocks noGrp="1"/>
          </p:cNvSpPr>
          <p:nvPr>
            <p:ph type="title"/>
          </p:nvPr>
        </p:nvSpPr>
        <p:spPr/>
        <p:txBody>
          <a:bodyPr/>
          <a:lstStyle/>
          <a:p>
            <a:r>
              <a:rPr lang="fr-FR" dirty="0"/>
              <a:t>Contexte : Mon projet bloc 1 et comment ça s’inscrit dans les exigences RNCP (dans les grandes lignes)</a:t>
            </a:r>
          </a:p>
        </p:txBody>
      </p:sp>
      <p:sp>
        <p:nvSpPr>
          <p:cNvPr id="15" name="Espace réservé du numéro de diapositive 14">
            <a:extLst>
              <a:ext uri="{FF2B5EF4-FFF2-40B4-BE49-F238E27FC236}">
                <a16:creationId xmlns:a16="http://schemas.microsoft.com/office/drawing/2014/main" id="{8A4B585A-78DA-B7E8-B40C-27CA73FE701F}"/>
              </a:ext>
            </a:extLst>
          </p:cNvPr>
          <p:cNvSpPr>
            <a:spLocks noGrp="1"/>
          </p:cNvSpPr>
          <p:nvPr>
            <p:ph type="sldNum" sz="quarter" idx="43"/>
          </p:nvPr>
        </p:nvSpPr>
        <p:spPr/>
        <p:txBody>
          <a:bodyPr/>
          <a:lstStyle/>
          <a:p>
            <a:pPr rtl="0"/>
            <a:fld id="{B67B645E-C5E5-4727-B977-D372A0AA71D9}" type="slidenum">
              <a:rPr lang="fr-FR" noProof="0" smtClean="0"/>
              <a:pPr rtl="0"/>
              <a:t>4</a:t>
            </a:fld>
            <a:endParaRPr lang="fr-FR" noProof="0"/>
          </a:p>
        </p:txBody>
      </p:sp>
      <p:sp>
        <p:nvSpPr>
          <p:cNvPr id="17" name="Espace réservé du contenu 3">
            <a:extLst>
              <a:ext uri="{FF2B5EF4-FFF2-40B4-BE49-F238E27FC236}">
                <a16:creationId xmlns:a16="http://schemas.microsoft.com/office/drawing/2014/main" id="{74033C28-4BE9-F458-DE7A-58FE8B76BBED}"/>
              </a:ext>
            </a:extLst>
          </p:cNvPr>
          <p:cNvSpPr txBox="1">
            <a:spLocks/>
          </p:cNvSpPr>
          <p:nvPr/>
        </p:nvSpPr>
        <p:spPr>
          <a:xfrm>
            <a:off x="432000" y="1518248"/>
            <a:ext cx="11329200" cy="467300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8" name="Espace réservé du contenu 1">
            <a:extLst>
              <a:ext uri="{FF2B5EF4-FFF2-40B4-BE49-F238E27FC236}">
                <a16:creationId xmlns:a16="http://schemas.microsoft.com/office/drawing/2014/main" id="{FF0B7DB0-D269-6F46-9413-BFF2C5445A3B}"/>
              </a:ext>
            </a:extLst>
          </p:cNvPr>
          <p:cNvSpPr txBox="1">
            <a:spLocks/>
          </p:cNvSpPr>
          <p:nvPr/>
        </p:nvSpPr>
        <p:spPr>
          <a:xfrm>
            <a:off x="430800" y="1182736"/>
            <a:ext cx="8192500" cy="11245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Je me suis intéressée au site iNaturalist.org, qui répertorie des observations d’animaux par les utilisateurs </a:t>
            </a:r>
            <a:r>
              <a:rPr lang="fr-FR" dirty="0">
                <a:hlinkClick r:id="rId3"/>
              </a:rPr>
              <a:t>Observations · </a:t>
            </a:r>
            <a:r>
              <a:rPr lang="fr-FR" dirty="0" err="1">
                <a:hlinkClick r:id="rId3"/>
              </a:rPr>
              <a:t>iNaturalist</a:t>
            </a:r>
            <a:endParaRPr lang="fr-FR" dirty="0"/>
          </a:p>
        </p:txBody>
      </p:sp>
      <p:pic>
        <p:nvPicPr>
          <p:cNvPr id="22" name="Image 21">
            <a:extLst>
              <a:ext uri="{FF2B5EF4-FFF2-40B4-BE49-F238E27FC236}">
                <a16:creationId xmlns:a16="http://schemas.microsoft.com/office/drawing/2014/main" id="{07CC589B-36D5-87EF-2823-FD3D9861922A}"/>
              </a:ext>
            </a:extLst>
          </p:cNvPr>
          <p:cNvPicPr>
            <a:picLocks noChangeAspect="1"/>
          </p:cNvPicPr>
          <p:nvPr/>
        </p:nvPicPr>
        <p:blipFill>
          <a:blip r:embed="rId4"/>
          <a:stretch>
            <a:fillRect/>
          </a:stretch>
        </p:blipFill>
        <p:spPr>
          <a:xfrm>
            <a:off x="620418" y="1848869"/>
            <a:ext cx="6279782" cy="4800797"/>
          </a:xfrm>
          <a:prstGeom prst="rect">
            <a:avLst/>
          </a:prstGeom>
        </p:spPr>
      </p:pic>
      <p:pic>
        <p:nvPicPr>
          <p:cNvPr id="24" name="Image 23">
            <a:extLst>
              <a:ext uri="{FF2B5EF4-FFF2-40B4-BE49-F238E27FC236}">
                <a16:creationId xmlns:a16="http://schemas.microsoft.com/office/drawing/2014/main" id="{987D4E61-31E3-6A6C-8C22-EE4A93429233}"/>
              </a:ext>
            </a:extLst>
          </p:cNvPr>
          <p:cNvPicPr>
            <a:picLocks noChangeAspect="1"/>
          </p:cNvPicPr>
          <p:nvPr/>
        </p:nvPicPr>
        <p:blipFill>
          <a:blip r:embed="rId5"/>
          <a:stretch>
            <a:fillRect/>
          </a:stretch>
        </p:blipFill>
        <p:spPr>
          <a:xfrm>
            <a:off x="5747321" y="1494492"/>
            <a:ext cx="6012679" cy="5155174"/>
          </a:xfrm>
          <a:prstGeom prst="rect">
            <a:avLst/>
          </a:prstGeom>
        </p:spPr>
      </p:pic>
    </p:spTree>
    <p:extLst>
      <p:ext uri="{BB962C8B-B14F-4D97-AF65-F5344CB8AC3E}">
        <p14:creationId xmlns:p14="http://schemas.microsoft.com/office/powerpoint/2010/main" val="308210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AFFE54F-7AAC-1265-B78D-0C2A6ECFFFD9}"/>
              </a:ext>
            </a:extLst>
          </p:cNvPr>
          <p:cNvSpPr>
            <a:spLocks noGrp="1"/>
          </p:cNvSpPr>
          <p:nvPr>
            <p:ph type="body" sz="quarter" idx="17"/>
          </p:nvPr>
        </p:nvSpPr>
        <p:spPr>
          <a:xfrm>
            <a:off x="431799" y="5247378"/>
            <a:ext cx="2014067" cy="602621"/>
          </a:xfrm>
        </p:spPr>
        <p:txBody>
          <a:bodyPr/>
          <a:lstStyle/>
          <a:p>
            <a:r>
              <a:rPr lang="fr-FR" dirty="0"/>
              <a:t>Collectes de données site iNaturalist.org</a:t>
            </a:r>
          </a:p>
        </p:txBody>
      </p:sp>
      <p:sp>
        <p:nvSpPr>
          <p:cNvPr id="5" name="Espace réservé du texte 4">
            <a:extLst>
              <a:ext uri="{FF2B5EF4-FFF2-40B4-BE49-F238E27FC236}">
                <a16:creationId xmlns:a16="http://schemas.microsoft.com/office/drawing/2014/main" id="{FA19FB39-816E-0B89-C77E-AC4E77F77C94}"/>
              </a:ext>
            </a:extLst>
          </p:cNvPr>
          <p:cNvSpPr>
            <a:spLocks noGrp="1"/>
          </p:cNvSpPr>
          <p:nvPr>
            <p:ph type="body" sz="quarter" idx="18"/>
          </p:nvPr>
        </p:nvSpPr>
        <p:spPr>
          <a:xfrm>
            <a:off x="601459" y="6025422"/>
            <a:ext cx="1620000" cy="720000"/>
          </a:xfrm>
        </p:spPr>
        <p:txBody>
          <a:bodyPr/>
          <a:lstStyle/>
          <a:p>
            <a:r>
              <a:rPr lang="fr-FR" dirty="0" err="1"/>
              <a:t>Webscraping</a:t>
            </a:r>
            <a:r>
              <a:rPr lang="fr-FR" dirty="0"/>
              <a:t> et utilisation de l’API de </a:t>
            </a:r>
            <a:r>
              <a:rPr lang="fr-FR" dirty="0" err="1"/>
              <a:t>iNaturalist</a:t>
            </a:r>
            <a:endParaRPr lang="fr-FR" dirty="0"/>
          </a:p>
        </p:txBody>
      </p:sp>
      <p:sp>
        <p:nvSpPr>
          <p:cNvPr id="7" name="Espace réservé du texte 6">
            <a:extLst>
              <a:ext uri="{FF2B5EF4-FFF2-40B4-BE49-F238E27FC236}">
                <a16:creationId xmlns:a16="http://schemas.microsoft.com/office/drawing/2014/main" id="{135005A1-530D-432D-63EA-298BD2CA4C98}"/>
              </a:ext>
            </a:extLst>
          </p:cNvPr>
          <p:cNvSpPr>
            <a:spLocks noGrp="1"/>
          </p:cNvSpPr>
          <p:nvPr>
            <p:ph type="body" sz="quarter" idx="33"/>
          </p:nvPr>
        </p:nvSpPr>
        <p:spPr>
          <a:xfrm>
            <a:off x="3588208" y="5253929"/>
            <a:ext cx="2014067" cy="360000"/>
          </a:xfrm>
        </p:spPr>
        <p:txBody>
          <a:bodyPr/>
          <a:lstStyle/>
          <a:p>
            <a:r>
              <a:rPr lang="fr-FR" dirty="0"/>
              <a:t>Fusion des sources de données</a:t>
            </a:r>
          </a:p>
        </p:txBody>
      </p:sp>
      <p:sp>
        <p:nvSpPr>
          <p:cNvPr id="8" name="Espace réservé du texte 7">
            <a:extLst>
              <a:ext uri="{FF2B5EF4-FFF2-40B4-BE49-F238E27FC236}">
                <a16:creationId xmlns:a16="http://schemas.microsoft.com/office/drawing/2014/main" id="{5AAECB28-9DE0-DD72-539F-3AD6637056CF}"/>
              </a:ext>
            </a:extLst>
          </p:cNvPr>
          <p:cNvSpPr>
            <a:spLocks noGrp="1"/>
          </p:cNvSpPr>
          <p:nvPr>
            <p:ph type="body" sz="quarter" idx="34"/>
          </p:nvPr>
        </p:nvSpPr>
        <p:spPr>
          <a:xfrm>
            <a:off x="3746666" y="5973800"/>
            <a:ext cx="1620000" cy="720000"/>
          </a:xfrm>
        </p:spPr>
        <p:txBody>
          <a:bodyPr/>
          <a:lstStyle/>
          <a:p>
            <a:r>
              <a:rPr lang="fr-FR" dirty="0"/>
              <a:t>Sélection des données pertinentes via le logiciel KNIME</a:t>
            </a:r>
          </a:p>
        </p:txBody>
      </p:sp>
      <p:sp>
        <p:nvSpPr>
          <p:cNvPr id="10" name="Espace réservé du texte 9">
            <a:extLst>
              <a:ext uri="{FF2B5EF4-FFF2-40B4-BE49-F238E27FC236}">
                <a16:creationId xmlns:a16="http://schemas.microsoft.com/office/drawing/2014/main" id="{CE9BF77B-0D01-25C5-2B8E-5CB21C17E7BC}"/>
              </a:ext>
            </a:extLst>
          </p:cNvPr>
          <p:cNvSpPr>
            <a:spLocks noGrp="1"/>
          </p:cNvSpPr>
          <p:nvPr>
            <p:ph type="body" sz="quarter" idx="35"/>
          </p:nvPr>
        </p:nvSpPr>
        <p:spPr>
          <a:xfrm>
            <a:off x="6533032" y="5247379"/>
            <a:ext cx="2014068" cy="360000"/>
          </a:xfrm>
        </p:spPr>
        <p:txBody>
          <a:bodyPr/>
          <a:lstStyle/>
          <a:p>
            <a:r>
              <a:rPr lang="fr-FR" dirty="0"/>
              <a:t>Intégration dans DBB NOSQL MongoDB</a:t>
            </a:r>
          </a:p>
        </p:txBody>
      </p:sp>
      <p:sp>
        <p:nvSpPr>
          <p:cNvPr id="11" name="Espace réservé du texte 10">
            <a:extLst>
              <a:ext uri="{FF2B5EF4-FFF2-40B4-BE49-F238E27FC236}">
                <a16:creationId xmlns:a16="http://schemas.microsoft.com/office/drawing/2014/main" id="{1400E884-1B77-D500-583C-0BE0ABD87179}"/>
              </a:ext>
            </a:extLst>
          </p:cNvPr>
          <p:cNvSpPr>
            <a:spLocks noGrp="1"/>
          </p:cNvSpPr>
          <p:nvPr>
            <p:ph type="body" sz="quarter" idx="36"/>
          </p:nvPr>
        </p:nvSpPr>
        <p:spPr>
          <a:xfrm>
            <a:off x="6541560" y="6025422"/>
            <a:ext cx="1620000" cy="720000"/>
          </a:xfrm>
        </p:spPr>
        <p:txBody>
          <a:bodyPr/>
          <a:lstStyle/>
          <a:p>
            <a:r>
              <a:rPr lang="fr-FR" dirty="0"/>
              <a:t>Envoi des données récupérées dans cloud Atlas MongoDB</a:t>
            </a:r>
          </a:p>
        </p:txBody>
      </p:sp>
      <p:sp>
        <p:nvSpPr>
          <p:cNvPr id="13" name="Espace réservé du texte 12">
            <a:extLst>
              <a:ext uri="{FF2B5EF4-FFF2-40B4-BE49-F238E27FC236}">
                <a16:creationId xmlns:a16="http://schemas.microsoft.com/office/drawing/2014/main" id="{7D32BA45-E8D2-3C7C-8E9D-355E331609A6}"/>
              </a:ext>
            </a:extLst>
          </p:cNvPr>
          <p:cNvSpPr>
            <a:spLocks noGrp="1"/>
          </p:cNvSpPr>
          <p:nvPr>
            <p:ph type="body" sz="quarter" idx="37"/>
          </p:nvPr>
        </p:nvSpPr>
        <p:spPr/>
        <p:txBody>
          <a:bodyPr/>
          <a:lstStyle/>
          <a:p>
            <a:r>
              <a:rPr lang="fr-FR" dirty="0"/>
              <a:t>Data préparation</a:t>
            </a:r>
          </a:p>
        </p:txBody>
      </p:sp>
      <p:sp>
        <p:nvSpPr>
          <p:cNvPr id="14" name="Espace réservé du texte 13">
            <a:extLst>
              <a:ext uri="{FF2B5EF4-FFF2-40B4-BE49-F238E27FC236}">
                <a16:creationId xmlns:a16="http://schemas.microsoft.com/office/drawing/2014/main" id="{AA2B5DC1-704F-7887-ACA2-39DC170053D8}"/>
              </a:ext>
            </a:extLst>
          </p:cNvPr>
          <p:cNvSpPr>
            <a:spLocks noGrp="1"/>
          </p:cNvSpPr>
          <p:nvPr>
            <p:ph type="body" sz="quarter" idx="38"/>
          </p:nvPr>
        </p:nvSpPr>
        <p:spPr/>
        <p:txBody>
          <a:bodyPr/>
          <a:lstStyle/>
          <a:p>
            <a:r>
              <a:rPr lang="fr-FR" dirty="0"/>
              <a:t>Data préparation par script Python avec la bibliothèque Pandas</a:t>
            </a:r>
          </a:p>
        </p:txBody>
      </p:sp>
      <p:sp>
        <p:nvSpPr>
          <p:cNvPr id="15" name="Espace réservé du numéro de diapositive 14">
            <a:extLst>
              <a:ext uri="{FF2B5EF4-FFF2-40B4-BE49-F238E27FC236}">
                <a16:creationId xmlns:a16="http://schemas.microsoft.com/office/drawing/2014/main" id="{0F840797-E956-944F-32D0-CA062F74D2B4}"/>
              </a:ext>
            </a:extLst>
          </p:cNvPr>
          <p:cNvSpPr>
            <a:spLocks noGrp="1"/>
          </p:cNvSpPr>
          <p:nvPr>
            <p:ph type="sldNum" sz="quarter" idx="52"/>
          </p:nvPr>
        </p:nvSpPr>
        <p:spPr/>
        <p:txBody>
          <a:bodyPr/>
          <a:lstStyle/>
          <a:p>
            <a:pPr rtl="0"/>
            <a:fld id="{B67B645E-C5E5-4727-B977-D372A0AA71D9}" type="slidenum">
              <a:rPr lang="fr-FR" noProof="0" smtClean="0"/>
              <a:pPr rtl="0"/>
              <a:t>5</a:t>
            </a:fld>
            <a:endParaRPr lang="fr-FR" noProof="0"/>
          </a:p>
        </p:txBody>
      </p:sp>
      <p:sp>
        <p:nvSpPr>
          <p:cNvPr id="16" name="Titre 15">
            <a:extLst>
              <a:ext uri="{FF2B5EF4-FFF2-40B4-BE49-F238E27FC236}">
                <a16:creationId xmlns:a16="http://schemas.microsoft.com/office/drawing/2014/main" id="{6A1D7091-462A-81E2-8D3D-57DEC3083F05}"/>
              </a:ext>
            </a:extLst>
          </p:cNvPr>
          <p:cNvSpPr>
            <a:spLocks noGrp="1"/>
          </p:cNvSpPr>
          <p:nvPr>
            <p:ph type="title"/>
          </p:nvPr>
        </p:nvSpPr>
        <p:spPr>
          <a:xfrm>
            <a:off x="432000" y="432000"/>
            <a:ext cx="11329200" cy="835246"/>
          </a:xfrm>
        </p:spPr>
        <p:txBody>
          <a:bodyPr/>
          <a:lstStyle/>
          <a:p>
            <a:r>
              <a:rPr lang="fr-FR" dirty="0"/>
              <a:t>Contexte : Mon projet et comment ça s’inscrit dans les exigences RNCP (dans les grandes lignes)</a:t>
            </a:r>
          </a:p>
        </p:txBody>
      </p:sp>
      <p:pic>
        <p:nvPicPr>
          <p:cNvPr id="25" name="Espace réservé pour une image  30">
            <a:extLst>
              <a:ext uri="{FF2B5EF4-FFF2-40B4-BE49-F238E27FC236}">
                <a16:creationId xmlns:a16="http://schemas.microsoft.com/office/drawing/2014/main" id="{A9D683F2-6D6C-FB5F-DAF4-4C17E1BFF961}"/>
              </a:ext>
            </a:extLst>
          </p:cNvPr>
          <p:cNvPicPr>
            <a:picLocks noChangeAspect="1"/>
          </p:cNvPicPr>
          <p:nvPr/>
        </p:nvPicPr>
        <p:blipFill>
          <a:blip r:embed="rId3"/>
          <a:srcRect/>
          <a:stretch>
            <a:fillRect/>
          </a:stretch>
        </p:blipFill>
        <p:spPr>
          <a:xfrm>
            <a:off x="7032136" y="4048016"/>
            <a:ext cx="621792" cy="621792"/>
          </a:xfrm>
          <a:prstGeom prst="rect">
            <a:avLst/>
          </a:prstGeom>
          <a:noFill/>
          <a:ln w="95250" cap="sq" cmpd="sng" algn="ctr">
            <a:noFill/>
            <a:prstDash val="solid"/>
            <a:miter lim="800000"/>
          </a:ln>
          <a:effectLst/>
        </p:spPr>
      </p:pic>
      <p:pic>
        <p:nvPicPr>
          <p:cNvPr id="26" name="Espace réservé pour une image  34">
            <a:extLst>
              <a:ext uri="{FF2B5EF4-FFF2-40B4-BE49-F238E27FC236}">
                <a16:creationId xmlns:a16="http://schemas.microsoft.com/office/drawing/2014/main" id="{10F3E8F8-A2B0-E5B3-B0ED-B62615ACA312}"/>
              </a:ext>
            </a:extLst>
          </p:cNvPr>
          <p:cNvPicPr>
            <a:picLocks noChangeAspect="1"/>
          </p:cNvPicPr>
          <p:nvPr/>
        </p:nvPicPr>
        <p:blipFill>
          <a:blip r:embed="rId4"/>
          <a:srcRect t="128" b="128"/>
          <a:stretch>
            <a:fillRect/>
          </a:stretch>
        </p:blipFill>
        <p:spPr>
          <a:xfrm>
            <a:off x="4296607" y="4048016"/>
            <a:ext cx="621792" cy="621792"/>
          </a:xfrm>
          <a:prstGeom prst="rect">
            <a:avLst/>
          </a:prstGeom>
        </p:spPr>
      </p:pic>
      <p:pic>
        <p:nvPicPr>
          <p:cNvPr id="27" name="Espace réservé pour une image  38">
            <a:extLst>
              <a:ext uri="{FF2B5EF4-FFF2-40B4-BE49-F238E27FC236}">
                <a16:creationId xmlns:a16="http://schemas.microsoft.com/office/drawing/2014/main" id="{21291CFF-7BDF-ED5A-8F43-EFBA02F7D65E}"/>
              </a:ext>
            </a:extLst>
          </p:cNvPr>
          <p:cNvPicPr>
            <a:picLocks noChangeAspect="1"/>
          </p:cNvPicPr>
          <p:nvPr/>
        </p:nvPicPr>
        <p:blipFill>
          <a:blip r:embed="rId5"/>
          <a:srcRect/>
          <a:stretch>
            <a:fillRect/>
          </a:stretch>
        </p:blipFill>
        <p:spPr>
          <a:xfrm>
            <a:off x="1127936" y="3964327"/>
            <a:ext cx="621792" cy="621792"/>
          </a:xfrm>
          <a:prstGeom prst="rect">
            <a:avLst/>
          </a:prstGeom>
          <a:noFill/>
          <a:ln w="95250" cap="sq" cmpd="sng" algn="ctr">
            <a:noFill/>
            <a:prstDash val="solid"/>
            <a:miter lim="800000"/>
          </a:ln>
          <a:effectLst/>
        </p:spPr>
      </p:pic>
      <p:pic>
        <p:nvPicPr>
          <p:cNvPr id="28" name="Espace réservé pour une image  44">
            <a:extLst>
              <a:ext uri="{FF2B5EF4-FFF2-40B4-BE49-F238E27FC236}">
                <a16:creationId xmlns:a16="http://schemas.microsoft.com/office/drawing/2014/main" id="{7E47C4E4-9885-33A7-9350-DE9B20A8D0C7}"/>
              </a:ext>
            </a:extLst>
          </p:cNvPr>
          <p:cNvPicPr>
            <a:picLocks noChangeAspect="1"/>
          </p:cNvPicPr>
          <p:nvPr/>
        </p:nvPicPr>
        <p:blipFill>
          <a:blip r:embed="rId6"/>
          <a:srcRect/>
          <a:stretch>
            <a:fillRect/>
          </a:stretch>
        </p:blipFill>
        <p:spPr>
          <a:xfrm>
            <a:off x="10027004" y="4043232"/>
            <a:ext cx="621792" cy="621792"/>
          </a:xfrm>
          <a:prstGeom prst="rect">
            <a:avLst/>
          </a:prstGeom>
          <a:noFill/>
          <a:ln w="95250" cap="sq" cmpd="sng" algn="ctr">
            <a:noFill/>
            <a:prstDash val="solid"/>
            <a:miter lim="800000"/>
          </a:ln>
          <a:effectLst/>
        </p:spPr>
      </p:pic>
      <p:sp>
        <p:nvSpPr>
          <p:cNvPr id="12" name="ZoneTexte 11">
            <a:extLst>
              <a:ext uri="{FF2B5EF4-FFF2-40B4-BE49-F238E27FC236}">
                <a16:creationId xmlns:a16="http://schemas.microsoft.com/office/drawing/2014/main" id="{C218B65F-A83F-87E2-65AB-248DC2DC29F6}"/>
              </a:ext>
            </a:extLst>
          </p:cNvPr>
          <p:cNvSpPr txBox="1"/>
          <p:nvPr/>
        </p:nvSpPr>
        <p:spPr>
          <a:xfrm>
            <a:off x="400507" y="1615614"/>
            <a:ext cx="10897402" cy="369332"/>
          </a:xfrm>
          <a:prstGeom prst="rect">
            <a:avLst/>
          </a:prstGeom>
          <a:noFill/>
        </p:spPr>
        <p:txBody>
          <a:bodyPr wrap="square">
            <a:spAutoFit/>
          </a:bodyPr>
          <a:lstStyle/>
          <a:p>
            <a:pPr marL="0" indent="0">
              <a:buNone/>
            </a:pPr>
            <a:r>
              <a:rPr lang="fr-FR" b="1" dirty="0"/>
              <a:t>Objectifs du bloc en lien avec ce site / projet : </a:t>
            </a:r>
          </a:p>
        </p:txBody>
      </p:sp>
      <p:sp>
        <p:nvSpPr>
          <p:cNvPr id="31" name="ZoneTexte 30">
            <a:extLst>
              <a:ext uri="{FF2B5EF4-FFF2-40B4-BE49-F238E27FC236}">
                <a16:creationId xmlns:a16="http://schemas.microsoft.com/office/drawing/2014/main" id="{164F4392-5280-63C3-1BAD-D27F4DBFBE07}"/>
              </a:ext>
            </a:extLst>
          </p:cNvPr>
          <p:cNvSpPr txBox="1"/>
          <p:nvPr/>
        </p:nvSpPr>
        <p:spPr>
          <a:xfrm>
            <a:off x="400507" y="2016358"/>
            <a:ext cx="9861093" cy="1754326"/>
          </a:xfrm>
          <a:prstGeom prst="rect">
            <a:avLst/>
          </a:prstGeom>
          <a:noFill/>
        </p:spPr>
        <p:txBody>
          <a:bodyPr wrap="square">
            <a:spAutoFit/>
          </a:bodyPr>
          <a:lstStyle/>
          <a:p>
            <a:r>
              <a:rPr lang="fr-FR" dirty="0"/>
              <a:t>Construction d'une infrastructure de gestion de données adaptée à l'organisation</a:t>
            </a:r>
          </a:p>
          <a:p>
            <a:pPr marL="285750" indent="-285750">
              <a:buFontTx/>
              <a:buChar char="-"/>
            </a:pPr>
            <a:r>
              <a:rPr lang="fr-FR" dirty="0"/>
              <a:t>Concevoir une architecture de données robuste et adaptée en créant des lacs de données</a:t>
            </a:r>
          </a:p>
          <a:p>
            <a:pPr marL="285750" indent="-285750">
              <a:buFontTx/>
              <a:buChar char="-"/>
            </a:pPr>
            <a:r>
              <a:rPr lang="fr-FR" dirty="0"/>
              <a:t>Intégrer la dimension de stockage et de calcul distribuée à l'infrastructure de données</a:t>
            </a:r>
          </a:p>
          <a:p>
            <a:pPr marL="285750" indent="-285750">
              <a:buFontTx/>
              <a:buChar char="-"/>
            </a:pPr>
            <a:r>
              <a:rPr lang="fr-FR" dirty="0"/>
              <a:t>Concevoir des processus d'extraction, transformation et chargements (ETL en anglais) afin de rendre ces données disponibles et compréhensibles pour les autres équipes métiers.</a:t>
            </a:r>
          </a:p>
          <a:p>
            <a:r>
              <a:rPr lang="fr-FR" dirty="0"/>
              <a:t> </a:t>
            </a:r>
          </a:p>
        </p:txBody>
      </p:sp>
      <p:sp>
        <p:nvSpPr>
          <p:cNvPr id="37" name="ZoneTexte 36">
            <a:extLst>
              <a:ext uri="{FF2B5EF4-FFF2-40B4-BE49-F238E27FC236}">
                <a16:creationId xmlns:a16="http://schemas.microsoft.com/office/drawing/2014/main" id="{0019F832-07CC-8772-9C69-75F6CBFB9492}"/>
              </a:ext>
            </a:extLst>
          </p:cNvPr>
          <p:cNvSpPr txBox="1"/>
          <p:nvPr/>
        </p:nvSpPr>
        <p:spPr>
          <a:xfrm>
            <a:off x="387450" y="2188987"/>
            <a:ext cx="9950450" cy="923330"/>
          </a:xfrm>
          <a:prstGeom prst="rect">
            <a:avLst/>
          </a:prstGeom>
          <a:noFill/>
        </p:spPr>
        <p:txBody>
          <a:bodyPr wrap="square">
            <a:spAutoFit/>
          </a:bodyPr>
          <a:lstStyle/>
          <a:p>
            <a:r>
              <a:rPr lang="fr-FR" dirty="0"/>
              <a:t>Collecte de données</a:t>
            </a:r>
          </a:p>
          <a:p>
            <a:pPr marL="285750" indent="-285750">
              <a:buFontTx/>
              <a:buChar char="-"/>
            </a:pPr>
            <a:r>
              <a:rPr lang="fr-FR" dirty="0"/>
              <a:t>Collecter des données provenant de différentes sources […] pour alimenter le Data Lake afin d'affiner       le résultat d'analyses futures</a:t>
            </a:r>
          </a:p>
        </p:txBody>
      </p:sp>
      <p:sp>
        <p:nvSpPr>
          <p:cNvPr id="39" name="ZoneTexte 38">
            <a:extLst>
              <a:ext uri="{FF2B5EF4-FFF2-40B4-BE49-F238E27FC236}">
                <a16:creationId xmlns:a16="http://schemas.microsoft.com/office/drawing/2014/main" id="{7F56002B-4DC8-5622-4DA5-C5F052E4717E}"/>
              </a:ext>
            </a:extLst>
          </p:cNvPr>
          <p:cNvSpPr txBox="1"/>
          <p:nvPr/>
        </p:nvSpPr>
        <p:spPr>
          <a:xfrm>
            <a:off x="431799" y="2315696"/>
            <a:ext cx="9950450" cy="646331"/>
          </a:xfrm>
          <a:prstGeom prst="rect">
            <a:avLst/>
          </a:prstGeom>
          <a:noFill/>
        </p:spPr>
        <p:txBody>
          <a:bodyPr wrap="square">
            <a:spAutoFit/>
          </a:bodyPr>
          <a:lstStyle/>
          <a:p>
            <a:r>
              <a:rPr lang="fr-FR" dirty="0"/>
              <a:t>Gestion d'entrepôts de données (Data Warehouse)</a:t>
            </a:r>
          </a:p>
          <a:p>
            <a:pPr marL="285750" indent="-285750">
              <a:buFontTx/>
              <a:buChar char="-"/>
            </a:pPr>
            <a:r>
              <a:rPr lang="fr-FR" dirty="0"/>
              <a:t>Nettoyer et organiser les données dans l'entrepôt de données </a:t>
            </a:r>
          </a:p>
        </p:txBody>
      </p:sp>
    </p:spTree>
    <p:extLst>
      <p:ext uri="{BB962C8B-B14F-4D97-AF65-F5344CB8AC3E}">
        <p14:creationId xmlns:p14="http://schemas.microsoft.com/office/powerpoint/2010/main" val="244045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build="p"/>
      <p:bldP spid="11" grpId="0" build="p"/>
      <p:bldP spid="13" grpId="0" build="p"/>
      <p:bldP spid="14" grpId="0" build="p"/>
      <p:bldP spid="31" grpId="0"/>
      <p:bldP spid="31" grpId="1"/>
      <p:bldP spid="37" grpId="1"/>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bwMode="gray">
          <a:xfrm>
            <a:off x="6426821" y="2532591"/>
            <a:ext cx="4936561" cy="2078700"/>
          </a:xfrm>
        </p:spPr>
        <p:txBody>
          <a:bodyPr rtlCol="0"/>
          <a:lstStyle/>
          <a:p>
            <a:pPr rtl="0"/>
            <a:r>
              <a:rPr lang="fr-FR" dirty="0"/>
              <a:t>Architecture proposée</a:t>
            </a:r>
          </a:p>
        </p:txBody>
      </p:sp>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3060700" y="5428423"/>
            <a:ext cx="8209549" cy="1048939"/>
          </a:xfrm>
        </p:spPr>
        <p:txBody>
          <a:bodyPr rtlCol="0"/>
          <a:lstStyle/>
          <a:p>
            <a:pPr rtl="0"/>
            <a:r>
              <a:rPr lang="fr-FR" dirty="0"/>
              <a:t>Schéma de l’architecture proposée et arborescence du projet </a:t>
            </a:r>
            <a:endParaRPr lang="fr-FR" noProof="1"/>
          </a:p>
          <a:p>
            <a:pPr rtl="0"/>
            <a:endParaRPr lang="fr-FR" dirty="0"/>
          </a:p>
        </p:txBody>
      </p:sp>
    </p:spTree>
    <p:extLst>
      <p:ext uri="{BB962C8B-B14F-4D97-AF65-F5344CB8AC3E}">
        <p14:creationId xmlns:p14="http://schemas.microsoft.com/office/powerpoint/2010/main" val="30693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2962B95-480B-2083-A8BA-6512583FF309}"/>
              </a:ext>
            </a:extLst>
          </p:cNvPr>
          <p:cNvSpPr>
            <a:spLocks noGrp="1"/>
          </p:cNvSpPr>
          <p:nvPr>
            <p:ph type="sldNum" sz="quarter" idx="11"/>
          </p:nvPr>
        </p:nvSpPr>
        <p:spPr/>
        <p:txBody>
          <a:bodyPr/>
          <a:lstStyle/>
          <a:p>
            <a:pPr algn="ctr" rtl="0"/>
            <a:fld id="{B67B645E-C5E5-4727-B977-D372A0AA71D9}" type="slidenum">
              <a:rPr lang="fr-FR" noProof="0" smtClean="0"/>
              <a:pPr algn="ctr" rtl="0"/>
              <a:t>7</a:t>
            </a:fld>
            <a:endParaRPr lang="fr-FR" noProof="0" dirty="0"/>
          </a:p>
        </p:txBody>
      </p:sp>
      <p:sp>
        <p:nvSpPr>
          <p:cNvPr id="3" name="Titre 2">
            <a:extLst>
              <a:ext uri="{FF2B5EF4-FFF2-40B4-BE49-F238E27FC236}">
                <a16:creationId xmlns:a16="http://schemas.microsoft.com/office/drawing/2014/main" id="{970D15F0-A49D-8A09-B83F-D1120D7837AA}"/>
              </a:ext>
            </a:extLst>
          </p:cNvPr>
          <p:cNvSpPr>
            <a:spLocks noGrp="1"/>
          </p:cNvSpPr>
          <p:nvPr>
            <p:ph type="title"/>
          </p:nvPr>
        </p:nvSpPr>
        <p:spPr/>
        <p:txBody>
          <a:bodyPr/>
          <a:lstStyle/>
          <a:p>
            <a:r>
              <a:rPr lang="fr-FR" dirty="0"/>
              <a:t>Schéma d’architecture</a:t>
            </a:r>
          </a:p>
        </p:txBody>
      </p:sp>
      <p:pic>
        <p:nvPicPr>
          <p:cNvPr id="9" name="Image 8">
            <a:extLst>
              <a:ext uri="{FF2B5EF4-FFF2-40B4-BE49-F238E27FC236}">
                <a16:creationId xmlns:a16="http://schemas.microsoft.com/office/drawing/2014/main" id="{8983A8BE-2AE1-1708-7B4C-C3A93EDD7659}"/>
              </a:ext>
            </a:extLst>
          </p:cNvPr>
          <p:cNvPicPr>
            <a:picLocks noChangeAspect="1"/>
          </p:cNvPicPr>
          <p:nvPr/>
        </p:nvPicPr>
        <p:blipFill>
          <a:blip r:embed="rId2"/>
          <a:stretch>
            <a:fillRect/>
          </a:stretch>
        </p:blipFill>
        <p:spPr>
          <a:xfrm>
            <a:off x="175052" y="1088756"/>
            <a:ext cx="11652782" cy="5584666"/>
          </a:xfrm>
          <a:prstGeom prst="rect">
            <a:avLst/>
          </a:prstGeom>
        </p:spPr>
      </p:pic>
    </p:spTree>
    <p:extLst>
      <p:ext uri="{BB962C8B-B14F-4D97-AF65-F5344CB8AC3E}">
        <p14:creationId xmlns:p14="http://schemas.microsoft.com/office/powerpoint/2010/main" val="31113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29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206829"/>
            <a:ext cx="10143235" cy="822329"/>
          </a:xfrm>
        </p:spPr>
        <p:txBody>
          <a:bodyPr rtlCol="0"/>
          <a:lstStyle/>
          <a:p>
            <a:pPr rtl="0"/>
            <a:r>
              <a:rPr lang="fr-FR" dirty="0"/>
              <a:t>Arborescence de dossiers</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8</a:t>
            </a:fld>
            <a:endParaRPr lang="fr-FR"/>
          </a:p>
        </p:txBody>
      </p:sp>
      <p:sp>
        <p:nvSpPr>
          <p:cNvPr id="3" name="Espace réservé du contenu 1">
            <a:extLst>
              <a:ext uri="{FF2B5EF4-FFF2-40B4-BE49-F238E27FC236}">
                <a16:creationId xmlns:a16="http://schemas.microsoft.com/office/drawing/2014/main" id="{32372FF1-D202-E26D-D9E8-B270EC676B1E}"/>
              </a:ext>
            </a:extLst>
          </p:cNvPr>
          <p:cNvSpPr txBox="1">
            <a:spLocks/>
          </p:cNvSpPr>
          <p:nvPr/>
        </p:nvSpPr>
        <p:spPr>
          <a:xfrm>
            <a:off x="432000" y="1152000"/>
            <a:ext cx="11329200" cy="50392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7" name="Image 6">
            <a:extLst>
              <a:ext uri="{FF2B5EF4-FFF2-40B4-BE49-F238E27FC236}">
                <a16:creationId xmlns:a16="http://schemas.microsoft.com/office/drawing/2014/main" id="{027A0E70-2A0B-6382-8DB4-D6CF5F520297}"/>
              </a:ext>
            </a:extLst>
          </p:cNvPr>
          <p:cNvPicPr>
            <a:picLocks noChangeAspect="1"/>
          </p:cNvPicPr>
          <p:nvPr/>
        </p:nvPicPr>
        <p:blipFill>
          <a:blip r:embed="rId3"/>
          <a:stretch>
            <a:fillRect/>
          </a:stretch>
        </p:blipFill>
        <p:spPr>
          <a:xfrm>
            <a:off x="1057187" y="1029158"/>
            <a:ext cx="8892859" cy="5609445"/>
          </a:xfrm>
          <a:prstGeom prst="rect">
            <a:avLst/>
          </a:prstGeom>
        </p:spPr>
      </p:pic>
    </p:spTree>
    <p:extLst>
      <p:ext uri="{BB962C8B-B14F-4D97-AF65-F5344CB8AC3E}">
        <p14:creationId xmlns:p14="http://schemas.microsoft.com/office/powerpoint/2010/main" val="34213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29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rtlCol="0"/>
          <a:lstStyle/>
          <a:p>
            <a:pPr rtl="0"/>
            <a:r>
              <a:rPr lang="fr-FR" dirty="0"/>
              <a:t>Articulation du lancement des différentes étapes </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9</a:t>
            </a:fld>
            <a:endParaRPr lang="fr-FR"/>
          </a:p>
        </p:txBody>
      </p:sp>
      <p:sp>
        <p:nvSpPr>
          <p:cNvPr id="7" name="ZoneTexte 6">
            <a:extLst>
              <a:ext uri="{FF2B5EF4-FFF2-40B4-BE49-F238E27FC236}">
                <a16:creationId xmlns:a16="http://schemas.microsoft.com/office/drawing/2014/main" id="{46ACEC7E-BB4D-13B2-0429-A915E79ED17C}"/>
              </a:ext>
            </a:extLst>
          </p:cNvPr>
          <p:cNvSpPr txBox="1"/>
          <p:nvPr/>
        </p:nvSpPr>
        <p:spPr>
          <a:xfrm>
            <a:off x="7218116" y="1842697"/>
            <a:ext cx="4798831" cy="646331"/>
          </a:xfrm>
          <a:prstGeom prst="rect">
            <a:avLst/>
          </a:prstGeom>
          <a:noFill/>
        </p:spPr>
        <p:txBody>
          <a:bodyPr wrap="square">
            <a:spAutoFit/>
          </a:bodyPr>
          <a:lstStyle/>
          <a:p>
            <a:r>
              <a:rPr lang="fr-FR" dirty="0"/>
              <a:t>Script de lancement CMD_ETL_iNaturalist.CMD – différentes parties</a:t>
            </a:r>
          </a:p>
        </p:txBody>
      </p:sp>
      <p:pic>
        <p:nvPicPr>
          <p:cNvPr id="11" name="Image 10">
            <a:extLst>
              <a:ext uri="{FF2B5EF4-FFF2-40B4-BE49-F238E27FC236}">
                <a16:creationId xmlns:a16="http://schemas.microsoft.com/office/drawing/2014/main" id="{A785029C-30D8-B018-E928-81375DEA2DBC}"/>
              </a:ext>
            </a:extLst>
          </p:cNvPr>
          <p:cNvPicPr>
            <a:picLocks noChangeAspect="1"/>
          </p:cNvPicPr>
          <p:nvPr/>
        </p:nvPicPr>
        <p:blipFill>
          <a:blip r:embed="rId3"/>
          <a:stretch>
            <a:fillRect/>
          </a:stretch>
        </p:blipFill>
        <p:spPr>
          <a:xfrm>
            <a:off x="432001" y="1069169"/>
            <a:ext cx="6601024" cy="3833032"/>
          </a:xfrm>
          <a:prstGeom prst="rect">
            <a:avLst/>
          </a:prstGeom>
        </p:spPr>
      </p:pic>
      <p:pic>
        <p:nvPicPr>
          <p:cNvPr id="13" name="Image 12">
            <a:extLst>
              <a:ext uri="{FF2B5EF4-FFF2-40B4-BE49-F238E27FC236}">
                <a16:creationId xmlns:a16="http://schemas.microsoft.com/office/drawing/2014/main" id="{4853C798-74FA-4154-89F7-732A71A55C88}"/>
              </a:ext>
            </a:extLst>
          </p:cNvPr>
          <p:cNvPicPr>
            <a:picLocks noChangeAspect="1"/>
          </p:cNvPicPr>
          <p:nvPr/>
        </p:nvPicPr>
        <p:blipFill>
          <a:blip r:embed="rId4"/>
          <a:stretch>
            <a:fillRect/>
          </a:stretch>
        </p:blipFill>
        <p:spPr>
          <a:xfrm>
            <a:off x="4456700" y="3908888"/>
            <a:ext cx="7560248" cy="2777234"/>
          </a:xfrm>
          <a:prstGeom prst="rect">
            <a:avLst/>
          </a:prstGeom>
        </p:spPr>
      </p:pic>
    </p:spTree>
    <p:extLst>
      <p:ext uri="{BB962C8B-B14F-4D97-AF65-F5344CB8AC3E}">
        <p14:creationId xmlns:p14="http://schemas.microsoft.com/office/powerpoint/2010/main" val="837631285"/>
      </p:ext>
    </p:extLst>
  </p:cSld>
  <p:clrMapOvr>
    <a:masterClrMapping/>
  </p:clrMapOvr>
</p:sld>
</file>

<file path=ppt/theme/theme1.xml><?xml version="1.0" encoding="utf-8"?>
<a:theme xmlns:a="http://schemas.openxmlformats.org/drawingml/2006/main" name="Thèm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_rond_bleu2.potx" id="{B5F7E059-A358-4176-BA17-818325C1BD3D}" vid="{4BE6A25C-A2AF-4C1B-B8C6-1F49E42A2E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FCFEE3-59F5-490C-AC74-047FF9F6A8F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B97A58-017B-407D-9B26-277921821F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Présentation_bloc_1</Template>
  <TotalTime>4160</TotalTime>
  <Words>5473</Words>
  <Application>Microsoft Office PowerPoint</Application>
  <PresentationFormat>Grand écran</PresentationFormat>
  <Paragraphs>497</Paragraphs>
  <Slides>18</Slides>
  <Notes>14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Arial</vt:lpstr>
      <vt:lpstr>Calibri</vt:lpstr>
      <vt:lpstr>Consolas</vt:lpstr>
      <vt:lpstr>Corbel</vt:lpstr>
      <vt:lpstr>Wingdings</vt:lpstr>
      <vt:lpstr>Thème Office</vt:lpstr>
      <vt:lpstr>RNCP : bloc 1</vt:lpstr>
      <vt:lpstr>Sommaire / objectifs du bloc 1 – Construction et alimentation d’une infrastructure de gestion de données</vt:lpstr>
      <vt:lpstr>Contexte </vt:lpstr>
      <vt:lpstr>Contexte : Mon projet bloc 1 et comment ça s’inscrit dans les exigences RNCP (dans les grandes lignes)</vt:lpstr>
      <vt:lpstr>Contexte : Mon projet et comment ça s’inscrit dans les exigences RNCP (dans les grandes lignes)</vt:lpstr>
      <vt:lpstr>Architecture proposée</vt:lpstr>
      <vt:lpstr>Schéma d’architecture</vt:lpstr>
      <vt:lpstr>Arborescence de dossiers</vt:lpstr>
      <vt:lpstr>Articulation du lancement des différentes étapes </vt:lpstr>
      <vt:lpstr>Script de lancement - suite </vt:lpstr>
      <vt:lpstr>1ère étape : Webscraping des données</vt:lpstr>
      <vt:lpstr>2ème étape : Utilisation de l’API iNaturalist</vt:lpstr>
      <vt:lpstr>3ème étape : KNIME</vt:lpstr>
      <vt:lpstr>3ème étape : KNIME</vt:lpstr>
      <vt:lpstr>Base de données choisie : MongoDB</vt:lpstr>
      <vt:lpstr>4ème étape : data préparation</vt:lpstr>
      <vt:lpstr>Fin - Conclusion</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RNCP : bloc 1</dc:title>
  <dc:creator>Pauline Sire</dc:creator>
  <cp:lastModifiedBy>Pauline Sire</cp:lastModifiedBy>
  <cp:revision>33</cp:revision>
  <dcterms:created xsi:type="dcterms:W3CDTF">2023-06-24T13:27:18Z</dcterms:created>
  <dcterms:modified xsi:type="dcterms:W3CDTF">2023-07-03T06:21:02Z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